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Barlow Semi Condense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SemiCondensed-regular.fntdata"/><Relationship Id="rId25" Type="http://schemas.openxmlformats.org/officeDocument/2006/relationships/slide" Target="slides/slide20.xml"/><Relationship Id="rId28" Type="http://schemas.openxmlformats.org/officeDocument/2006/relationships/font" Target="fonts/BarlowSemiCondensed-italic.fntdata"/><Relationship Id="rId27" Type="http://schemas.openxmlformats.org/officeDocument/2006/relationships/font" Target="fonts/BarlowSemiCondense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SemiCondensed-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Welcome to GBM 1</a:t>
            </a:r>
            <a:endParaRPr sz="1600"/>
          </a:p>
          <a:p>
            <a:pPr indent="-330200" lvl="0" marL="457200" rtl="0" algn="l">
              <a:spcBef>
                <a:spcPts val="0"/>
              </a:spcBef>
              <a:spcAft>
                <a:spcPts val="0"/>
              </a:spcAft>
              <a:buSzPts val="1600"/>
              <a:buChar char="-"/>
            </a:pPr>
            <a:r>
              <a:rPr lang="en" sz="1600"/>
              <a:t>Take notes bc lot of information</a:t>
            </a:r>
            <a:endParaRPr sz="1600"/>
          </a:p>
          <a:p>
            <a:pPr indent="-330200" lvl="0" marL="457200" rtl="0" algn="l">
              <a:spcBef>
                <a:spcPts val="0"/>
              </a:spcBef>
              <a:spcAft>
                <a:spcPts val="0"/>
              </a:spcAft>
              <a:buSzPts val="1600"/>
              <a:buChar char="-"/>
            </a:pPr>
            <a:r>
              <a:rPr lang="en" sz="1600"/>
              <a:t>Name, Major</a:t>
            </a:r>
            <a:endParaRPr sz="1600"/>
          </a:p>
          <a:p>
            <a:pPr indent="-330200" lvl="0" marL="457200" rtl="0" algn="l">
              <a:spcBef>
                <a:spcPts val="0"/>
              </a:spcBef>
              <a:spcAft>
                <a:spcPts val="0"/>
              </a:spcAft>
              <a:buSzPts val="1600"/>
              <a:buChar char="-"/>
            </a:pPr>
            <a:r>
              <a:rPr lang="en" sz="1600"/>
              <a:t>President for 2023-2024</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4b6d49231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4b6d49231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0724180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0724180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31bb46d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31bb46d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b6d49231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b6d49231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Ethan</a:t>
            </a:r>
            <a:endParaRPr sz="1400">
              <a:solidFill>
                <a:srgbClr val="3D3D3D"/>
              </a:solidFill>
              <a:latin typeface="Georgia"/>
              <a:ea typeface="Georgia"/>
              <a:cs typeface="Georgia"/>
              <a:sym typeface="Georgi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4b6d49231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4b6d49231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Ethan</a:t>
            </a:r>
            <a:endParaRPr sz="1400">
              <a:solidFill>
                <a:srgbClr val="3D3D3D"/>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3bafe7c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3bafe7c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Ethan</a:t>
            </a:r>
            <a:endParaRPr sz="1400">
              <a:solidFill>
                <a:srgbClr val="3D3D3D"/>
              </a:solidFill>
              <a:latin typeface="Georgia"/>
              <a:ea typeface="Georgia"/>
              <a:cs typeface="Georgia"/>
              <a:sym typeface="Georgia"/>
            </a:endParaRPr>
          </a:p>
          <a:p>
            <a:pPr indent="0" lvl="0" marL="0" rtl="0" algn="l">
              <a:spcBef>
                <a:spcPts val="300"/>
              </a:spcBef>
              <a:spcAft>
                <a:spcPts val="0"/>
              </a:spcAft>
              <a:buClr>
                <a:schemeClr val="dk1"/>
              </a:buClr>
              <a:buSzPts val="1100"/>
              <a:buFont typeface="Arial"/>
              <a:buNone/>
            </a:pPr>
            <a:r>
              <a:t/>
            </a:r>
            <a:endParaRPr sz="1400">
              <a:solidFill>
                <a:srgbClr val="3D3D3D"/>
              </a:solidFill>
              <a:latin typeface="Georgia"/>
              <a:ea typeface="Georgia"/>
              <a:cs typeface="Georgia"/>
              <a:sym typeface="Georg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b6d4923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4b6d4923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Ethan</a:t>
            </a:r>
            <a:endParaRPr sz="1400">
              <a:solidFill>
                <a:srgbClr val="3D3D3D"/>
              </a:solidFill>
              <a:latin typeface="Georgia"/>
              <a:ea typeface="Georgia"/>
              <a:cs typeface="Georgia"/>
              <a:sym typeface="Georgia"/>
            </a:endParaRPr>
          </a:p>
          <a:p>
            <a:pPr indent="0" lvl="0" marL="0" rtl="0" algn="l">
              <a:spcBef>
                <a:spcPts val="300"/>
              </a:spcBef>
              <a:spcAft>
                <a:spcPts val="0"/>
              </a:spcAft>
              <a:buClr>
                <a:schemeClr val="dk1"/>
              </a:buClr>
              <a:buSzPts val="1100"/>
              <a:buFont typeface="Arial"/>
              <a:buNone/>
            </a:pPr>
            <a:r>
              <a:t/>
            </a:r>
            <a:endParaRPr sz="1400">
              <a:solidFill>
                <a:srgbClr val="3D3D3D"/>
              </a:solidFill>
              <a:latin typeface="Georgia"/>
              <a:ea typeface="Georgia"/>
              <a:cs typeface="Georgia"/>
              <a:sym typeface="Georgi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01019c22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01019c2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Ethan</a:t>
            </a:r>
            <a:endParaRPr b="1"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4b6d49231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4b6d49231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b6d49231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b6d49231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Tania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f4358bfb2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f4358bfb2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 over history for those who are new</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3bd3d5b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d3bd3d5b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90b4dfb9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90b4dfb9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790b4dfb9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790b4dfb9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Dominic</a:t>
            </a:r>
            <a:endParaRPr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90b4dfb9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790b4dfb9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60fd4076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60fd4076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f3ea07fd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f3ea07fd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b41abf4c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b41abf4c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1d2936e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1d2936e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2.jp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2.png"/><Relationship Id="rId13" Type="http://schemas.openxmlformats.org/officeDocument/2006/relationships/image" Target="../media/image20.jpg"/><Relationship Id="rId12"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1.png"/><Relationship Id="rId9"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6.png"/><Relationship Id="rId9" Type="http://schemas.openxmlformats.org/officeDocument/2006/relationships/image" Target="../media/image30.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0.jpg"/><Relationship Id="rId4" Type="http://schemas.openxmlformats.org/officeDocument/2006/relationships/image" Target="../media/image27.jpg"/><Relationship Id="rId5" Type="http://schemas.openxmlformats.org/officeDocument/2006/relationships/image" Target="../media/image34.png"/><Relationship Id="rId6" Type="http://schemas.openxmlformats.org/officeDocument/2006/relationships/image" Target="../media/image35.jpg"/></Relationships>
</file>

<file path=ppt/slides/_rels/slide14.xml.rels><?xml version="1.0" encoding="UTF-8" standalone="yes"?><Relationships xmlns="http://schemas.openxmlformats.org/package/2006/relationships"><Relationship Id="rId20" Type="http://schemas.openxmlformats.org/officeDocument/2006/relationships/image" Target="../media/image62.png"/><Relationship Id="rId11" Type="http://schemas.openxmlformats.org/officeDocument/2006/relationships/image" Target="../media/image38.png"/><Relationship Id="rId22" Type="http://schemas.openxmlformats.org/officeDocument/2006/relationships/image" Target="../media/image43.png"/><Relationship Id="rId10" Type="http://schemas.openxmlformats.org/officeDocument/2006/relationships/image" Target="../media/image33.png"/><Relationship Id="rId21" Type="http://schemas.openxmlformats.org/officeDocument/2006/relationships/image" Target="../media/image55.png"/><Relationship Id="rId13" Type="http://schemas.openxmlformats.org/officeDocument/2006/relationships/image" Target="../media/image49.png"/><Relationship Id="rId12" Type="http://schemas.openxmlformats.org/officeDocument/2006/relationships/image" Target="../media/image52.png"/><Relationship Id="rId23"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36.png"/><Relationship Id="rId9" Type="http://schemas.openxmlformats.org/officeDocument/2006/relationships/image" Target="../media/image37.png"/><Relationship Id="rId15" Type="http://schemas.openxmlformats.org/officeDocument/2006/relationships/image" Target="../media/image47.png"/><Relationship Id="rId14" Type="http://schemas.openxmlformats.org/officeDocument/2006/relationships/image" Target="../media/image59.png"/><Relationship Id="rId17" Type="http://schemas.openxmlformats.org/officeDocument/2006/relationships/image" Target="../media/image51.png"/><Relationship Id="rId16" Type="http://schemas.openxmlformats.org/officeDocument/2006/relationships/image" Target="../media/image60.png"/><Relationship Id="rId5" Type="http://schemas.openxmlformats.org/officeDocument/2006/relationships/image" Target="../media/image41.png"/><Relationship Id="rId19" Type="http://schemas.openxmlformats.org/officeDocument/2006/relationships/image" Target="../media/image44.png"/><Relationship Id="rId6" Type="http://schemas.openxmlformats.org/officeDocument/2006/relationships/image" Target="../media/image31.png"/><Relationship Id="rId18" Type="http://schemas.openxmlformats.org/officeDocument/2006/relationships/image" Target="../media/image56.png"/><Relationship Id="rId7" Type="http://schemas.openxmlformats.org/officeDocument/2006/relationships/image" Target="../media/image39.png"/><Relationship Id="rId8"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hyperlink" Target="http://www.youtube.com/watch?v=dFVUcxRaY0c" TargetMode="External"/><Relationship Id="rId5" Type="http://schemas.openxmlformats.org/officeDocument/2006/relationships/image" Target="../media/image4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4.jpg"/><Relationship Id="rId4" Type="http://schemas.openxmlformats.org/officeDocument/2006/relationships/hyperlink" Target="http://www.shpeconnect.org/" TargetMode="External"/><Relationship Id="rId5" Type="http://schemas.openxmlformats.org/officeDocument/2006/relationships/image" Target="../media/image50.png"/><Relationship Id="rId6" Type="http://schemas.openxmlformats.org/officeDocument/2006/relationships/image" Target="../media/image45.png"/><Relationship Id="rId7"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63.jpg"/><Relationship Id="rId5" Type="http://schemas.openxmlformats.org/officeDocument/2006/relationships/image" Target="../media/image6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jp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jp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0" y="-67925"/>
            <a:ext cx="9144003" cy="5143501"/>
          </a:xfrm>
          <a:prstGeom prst="rect">
            <a:avLst/>
          </a:prstGeom>
          <a:noFill/>
          <a:ln>
            <a:noFill/>
          </a:ln>
        </p:spPr>
      </p:pic>
      <p:pic>
        <p:nvPicPr>
          <p:cNvPr id="55" name="Google Shape;55;p13"/>
          <p:cNvPicPr preferRelativeResize="0"/>
          <p:nvPr/>
        </p:nvPicPr>
        <p:blipFill>
          <a:blip r:embed="rId5">
            <a:alphaModFix/>
          </a:blip>
          <a:stretch>
            <a:fillRect/>
          </a:stretch>
        </p:blipFill>
        <p:spPr>
          <a:xfrm>
            <a:off x="0" y="449425"/>
            <a:ext cx="1629475" cy="1151850"/>
          </a:xfrm>
          <a:prstGeom prst="rect">
            <a:avLst/>
          </a:prstGeom>
          <a:noFill/>
          <a:ln>
            <a:noFill/>
          </a:ln>
        </p:spPr>
      </p:pic>
      <p:pic>
        <p:nvPicPr>
          <p:cNvPr id="56" name="Google Shape;56;p13"/>
          <p:cNvPicPr preferRelativeResize="0"/>
          <p:nvPr/>
        </p:nvPicPr>
        <p:blipFill>
          <a:blip r:embed="rId5">
            <a:alphaModFix/>
          </a:blip>
          <a:stretch>
            <a:fillRect/>
          </a:stretch>
        </p:blipFill>
        <p:spPr>
          <a:xfrm>
            <a:off x="0" y="1419900"/>
            <a:ext cx="1629475" cy="1151850"/>
          </a:xfrm>
          <a:prstGeom prst="rect">
            <a:avLst/>
          </a:prstGeom>
          <a:noFill/>
          <a:ln>
            <a:noFill/>
          </a:ln>
        </p:spPr>
      </p:pic>
      <p:pic>
        <p:nvPicPr>
          <p:cNvPr id="57" name="Google Shape;57;p13"/>
          <p:cNvPicPr preferRelativeResize="0"/>
          <p:nvPr/>
        </p:nvPicPr>
        <p:blipFill>
          <a:blip r:embed="rId6">
            <a:alphaModFix/>
          </a:blip>
          <a:stretch>
            <a:fillRect/>
          </a:stretch>
        </p:blipFill>
        <p:spPr>
          <a:xfrm flipH="1">
            <a:off x="1668884" y="1318475"/>
            <a:ext cx="289029" cy="1545675"/>
          </a:xfrm>
          <a:prstGeom prst="rect">
            <a:avLst/>
          </a:prstGeom>
          <a:noFill/>
          <a:ln>
            <a:noFill/>
          </a:ln>
        </p:spPr>
      </p:pic>
      <p:pic>
        <p:nvPicPr>
          <p:cNvPr id="58" name="Google Shape;58;p13"/>
          <p:cNvPicPr preferRelativeResize="0"/>
          <p:nvPr/>
        </p:nvPicPr>
        <p:blipFill>
          <a:blip r:embed="rId7">
            <a:alphaModFix/>
          </a:blip>
          <a:stretch>
            <a:fillRect/>
          </a:stretch>
        </p:blipFill>
        <p:spPr>
          <a:xfrm rot="10800000">
            <a:off x="22825" y="-67925"/>
            <a:ext cx="1478825" cy="1827775"/>
          </a:xfrm>
          <a:prstGeom prst="rect">
            <a:avLst/>
          </a:prstGeom>
          <a:noFill/>
          <a:ln>
            <a:noFill/>
          </a:ln>
        </p:spPr>
      </p:pic>
      <p:sp>
        <p:nvSpPr>
          <p:cNvPr id="59" name="Google Shape;59;p13"/>
          <p:cNvSpPr txBox="1"/>
          <p:nvPr/>
        </p:nvSpPr>
        <p:spPr>
          <a:xfrm>
            <a:off x="-685262" y="1670800"/>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Barlow Semi Condensed"/>
                <a:ea typeface="Barlow Semi Condensed"/>
                <a:cs typeface="Barlow Semi Condensed"/>
                <a:sym typeface="Barlow Semi Condensed"/>
              </a:rPr>
              <a:t>PRE SURVEY</a:t>
            </a:r>
            <a:endParaRPr/>
          </a:p>
        </p:txBody>
      </p:sp>
      <p:pic>
        <p:nvPicPr>
          <p:cNvPr id="60" name="Google Shape;60;p13"/>
          <p:cNvPicPr preferRelativeResize="0"/>
          <p:nvPr/>
        </p:nvPicPr>
        <p:blipFill>
          <a:blip r:embed="rId8">
            <a:alphaModFix/>
          </a:blip>
          <a:stretch>
            <a:fillRect/>
          </a:stretch>
        </p:blipFill>
        <p:spPr>
          <a:xfrm>
            <a:off x="25925" y="125126"/>
            <a:ext cx="1577653" cy="1545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34" name="Google Shape;134;p22"/>
          <p:cNvPicPr preferRelativeResize="0"/>
          <p:nvPr/>
        </p:nvPicPr>
        <p:blipFill>
          <a:blip r:embed="rId4">
            <a:alphaModFix/>
          </a:blip>
          <a:stretch>
            <a:fillRect/>
          </a:stretch>
        </p:blipFill>
        <p:spPr>
          <a:xfrm>
            <a:off x="389350" y="2808708"/>
            <a:ext cx="1900225" cy="1266816"/>
          </a:xfrm>
          <a:prstGeom prst="rect">
            <a:avLst/>
          </a:prstGeom>
          <a:noFill/>
          <a:ln>
            <a:noFill/>
          </a:ln>
        </p:spPr>
      </p:pic>
      <p:pic>
        <p:nvPicPr>
          <p:cNvPr id="135" name="Google Shape;135;p22"/>
          <p:cNvPicPr preferRelativeResize="0"/>
          <p:nvPr/>
        </p:nvPicPr>
        <p:blipFill>
          <a:blip r:embed="rId5">
            <a:alphaModFix/>
          </a:blip>
          <a:stretch>
            <a:fillRect/>
          </a:stretch>
        </p:blipFill>
        <p:spPr>
          <a:xfrm>
            <a:off x="1281675" y="1979212"/>
            <a:ext cx="1900227" cy="1425174"/>
          </a:xfrm>
          <a:prstGeom prst="rect">
            <a:avLst/>
          </a:prstGeom>
          <a:noFill/>
          <a:ln>
            <a:noFill/>
          </a:ln>
        </p:spPr>
      </p:pic>
      <p:pic>
        <p:nvPicPr>
          <p:cNvPr id="136" name="Google Shape;136;p22"/>
          <p:cNvPicPr preferRelativeResize="0"/>
          <p:nvPr/>
        </p:nvPicPr>
        <p:blipFill>
          <a:blip r:embed="rId6">
            <a:alphaModFix/>
          </a:blip>
          <a:stretch>
            <a:fillRect/>
          </a:stretch>
        </p:blipFill>
        <p:spPr>
          <a:xfrm>
            <a:off x="1920352" y="3798413"/>
            <a:ext cx="938271" cy="820973"/>
          </a:xfrm>
          <a:prstGeom prst="rect">
            <a:avLst/>
          </a:prstGeom>
          <a:noFill/>
          <a:ln>
            <a:noFill/>
          </a:ln>
        </p:spPr>
      </p:pic>
      <p:pic>
        <p:nvPicPr>
          <p:cNvPr id="137" name="Google Shape;137;p22"/>
          <p:cNvPicPr preferRelativeResize="0"/>
          <p:nvPr/>
        </p:nvPicPr>
        <p:blipFill>
          <a:blip r:embed="rId7">
            <a:alphaModFix/>
          </a:blip>
          <a:stretch>
            <a:fillRect/>
          </a:stretch>
        </p:blipFill>
        <p:spPr>
          <a:xfrm>
            <a:off x="482250" y="1700074"/>
            <a:ext cx="1950602" cy="547650"/>
          </a:xfrm>
          <a:prstGeom prst="rect">
            <a:avLst/>
          </a:prstGeom>
          <a:noFill/>
          <a:ln>
            <a:noFill/>
          </a:ln>
        </p:spPr>
      </p:pic>
      <p:pic>
        <p:nvPicPr>
          <p:cNvPr id="138" name="Google Shape;138;p22"/>
          <p:cNvPicPr preferRelativeResize="0"/>
          <p:nvPr/>
        </p:nvPicPr>
        <p:blipFill>
          <a:blip r:embed="rId8">
            <a:alphaModFix/>
          </a:blip>
          <a:stretch>
            <a:fillRect/>
          </a:stretch>
        </p:blipFill>
        <p:spPr>
          <a:xfrm>
            <a:off x="1435758" y="1037535"/>
            <a:ext cx="1907446" cy="547650"/>
          </a:xfrm>
          <a:prstGeom prst="rect">
            <a:avLst/>
          </a:prstGeom>
          <a:noFill/>
          <a:ln>
            <a:noFill/>
          </a:ln>
        </p:spPr>
      </p:pic>
      <p:pic>
        <p:nvPicPr>
          <p:cNvPr id="139" name="Google Shape;139;p22"/>
          <p:cNvPicPr preferRelativeResize="0"/>
          <p:nvPr/>
        </p:nvPicPr>
        <p:blipFill rotWithShape="1">
          <a:blip r:embed="rId9">
            <a:alphaModFix/>
          </a:blip>
          <a:srcRect b="0" l="0" r="0" t="0"/>
          <a:stretch/>
        </p:blipFill>
        <p:spPr>
          <a:xfrm>
            <a:off x="6538425" y="4005863"/>
            <a:ext cx="1479725" cy="694750"/>
          </a:xfrm>
          <a:prstGeom prst="rect">
            <a:avLst/>
          </a:prstGeom>
          <a:noFill/>
          <a:ln>
            <a:noFill/>
          </a:ln>
        </p:spPr>
      </p:pic>
      <p:pic>
        <p:nvPicPr>
          <p:cNvPr id="140" name="Google Shape;140;p22"/>
          <p:cNvPicPr preferRelativeResize="0"/>
          <p:nvPr/>
        </p:nvPicPr>
        <p:blipFill rotWithShape="1">
          <a:blip r:embed="rId10">
            <a:alphaModFix/>
          </a:blip>
          <a:srcRect b="0" l="0" r="0" t="0"/>
          <a:stretch/>
        </p:blipFill>
        <p:spPr>
          <a:xfrm>
            <a:off x="6178363" y="2432367"/>
            <a:ext cx="1479725" cy="820977"/>
          </a:xfrm>
          <a:prstGeom prst="rect">
            <a:avLst/>
          </a:prstGeom>
          <a:noFill/>
          <a:ln>
            <a:noFill/>
          </a:ln>
        </p:spPr>
      </p:pic>
      <p:pic>
        <p:nvPicPr>
          <p:cNvPr id="141" name="Google Shape;141;p22"/>
          <p:cNvPicPr preferRelativeResize="0"/>
          <p:nvPr/>
        </p:nvPicPr>
        <p:blipFill>
          <a:blip r:embed="rId11">
            <a:alphaModFix/>
          </a:blip>
          <a:stretch>
            <a:fillRect/>
          </a:stretch>
        </p:blipFill>
        <p:spPr>
          <a:xfrm>
            <a:off x="7151763" y="1415367"/>
            <a:ext cx="1479725" cy="832345"/>
          </a:xfrm>
          <a:prstGeom prst="rect">
            <a:avLst/>
          </a:prstGeom>
          <a:noFill/>
          <a:ln>
            <a:noFill/>
          </a:ln>
        </p:spPr>
      </p:pic>
      <p:pic>
        <p:nvPicPr>
          <p:cNvPr id="142" name="Google Shape;142;p22"/>
          <p:cNvPicPr preferRelativeResize="0"/>
          <p:nvPr/>
        </p:nvPicPr>
        <p:blipFill rotWithShape="1">
          <a:blip r:embed="rId12">
            <a:alphaModFix/>
          </a:blip>
          <a:srcRect b="0" l="0" r="0" t="0"/>
          <a:stretch/>
        </p:blipFill>
        <p:spPr>
          <a:xfrm>
            <a:off x="5059948" y="847488"/>
            <a:ext cx="3716540" cy="832350"/>
          </a:xfrm>
          <a:prstGeom prst="rect">
            <a:avLst/>
          </a:prstGeom>
          <a:noFill/>
          <a:ln>
            <a:noFill/>
          </a:ln>
        </p:spPr>
      </p:pic>
      <p:pic>
        <p:nvPicPr>
          <p:cNvPr descr="Ford logo and symbol, meaning, history, PNG" id="143" name="Google Shape;143;p22"/>
          <p:cNvPicPr preferRelativeResize="0"/>
          <p:nvPr/>
        </p:nvPicPr>
        <p:blipFill rotWithShape="1">
          <a:blip r:embed="rId13">
            <a:alphaModFix/>
          </a:blip>
          <a:srcRect b="0" l="0" r="0" t="0"/>
          <a:stretch/>
        </p:blipFill>
        <p:spPr>
          <a:xfrm>
            <a:off x="7416400" y="3183975"/>
            <a:ext cx="1349458" cy="760200"/>
          </a:xfrm>
          <a:prstGeom prst="rect">
            <a:avLst/>
          </a:prstGeom>
          <a:noFill/>
          <a:ln>
            <a:noFill/>
          </a:ln>
        </p:spPr>
      </p:pic>
      <p:sp>
        <p:nvSpPr>
          <p:cNvPr id="144" name="Google Shape;144;p22"/>
          <p:cNvSpPr txBox="1"/>
          <p:nvPr/>
        </p:nvSpPr>
        <p:spPr>
          <a:xfrm>
            <a:off x="2516250" y="1197629"/>
            <a:ext cx="4111500" cy="3611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300"/>
              </a:spcBef>
              <a:spcAft>
                <a:spcPts val="0"/>
              </a:spcAft>
              <a:buNone/>
            </a:pPr>
            <a:r>
              <a:rPr b="1" lang="en" sz="1800">
                <a:solidFill>
                  <a:srgbClr val="3D3D3D"/>
                </a:solidFill>
                <a:highlight>
                  <a:srgbClr val="FFFF00"/>
                </a:highlight>
                <a:latin typeface="Barlow Semi Condensed"/>
                <a:ea typeface="Barlow Semi Condensed"/>
                <a:cs typeface="Barlow Semi Condensed"/>
                <a:sym typeface="Barlow Semi Condensed"/>
              </a:rPr>
              <a:t>October 12, 2024</a:t>
            </a:r>
            <a:br>
              <a:rPr b="1" lang="en" sz="1800">
                <a:solidFill>
                  <a:srgbClr val="3D3D3D"/>
                </a:solidFill>
                <a:latin typeface="Barlow Semi Condensed"/>
                <a:ea typeface="Barlow Semi Condensed"/>
                <a:cs typeface="Barlow Semi Condensed"/>
                <a:sym typeface="Barlow Semi Condensed"/>
              </a:rPr>
            </a:br>
            <a:r>
              <a:rPr b="1" lang="en" sz="1800">
                <a:solidFill>
                  <a:srgbClr val="3D3D3D"/>
                </a:solidFill>
                <a:latin typeface="Barlow Semi Condensed"/>
                <a:ea typeface="Barlow Semi Condensed"/>
                <a:cs typeface="Barlow Semi Condensed"/>
                <a:sym typeface="Barlow Semi Condensed"/>
              </a:rPr>
              <a:t>10:00am-4:00pm</a:t>
            </a:r>
            <a:br>
              <a:rPr b="1" lang="en" sz="1800">
                <a:solidFill>
                  <a:srgbClr val="3D3D3D"/>
                </a:solidFill>
                <a:latin typeface="Barlow Semi Condensed"/>
                <a:ea typeface="Barlow Semi Condensed"/>
                <a:cs typeface="Barlow Semi Condensed"/>
                <a:sym typeface="Barlow Semi Condensed"/>
              </a:rPr>
            </a:br>
            <a:r>
              <a:rPr b="1" lang="en" sz="1800">
                <a:solidFill>
                  <a:srgbClr val="3D3D3D"/>
                </a:solidFill>
                <a:latin typeface="Barlow Semi Condensed"/>
                <a:ea typeface="Barlow Semi Condensed"/>
                <a:cs typeface="Barlow Semi Condensed"/>
                <a:sym typeface="Barlow Semi Condensed"/>
              </a:rPr>
              <a:t>Student Union</a:t>
            </a:r>
            <a:br>
              <a:rPr b="1" lang="en" sz="1800">
                <a:solidFill>
                  <a:srgbClr val="3D3D3D"/>
                </a:solidFill>
                <a:latin typeface="Barlow Semi Condensed"/>
                <a:ea typeface="Barlow Semi Condensed"/>
                <a:cs typeface="Barlow Semi Condensed"/>
                <a:sym typeface="Barlow Semi Condensed"/>
              </a:rPr>
            </a:b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Mock Interviews</a:t>
            </a:r>
            <a:br>
              <a:rPr b="1" lang="en" sz="1800">
                <a:solidFill>
                  <a:srgbClr val="3D3D3D"/>
                </a:solidFill>
                <a:latin typeface="Barlow Semi Condensed"/>
                <a:ea typeface="Barlow Semi Condensed"/>
                <a:cs typeface="Barlow Semi Condensed"/>
                <a:sym typeface="Barlow Semi Condensed"/>
              </a:rPr>
            </a:br>
            <a:r>
              <a:rPr b="1" lang="en" sz="1800">
                <a:solidFill>
                  <a:srgbClr val="3D3D3D"/>
                </a:solidFill>
                <a:latin typeface="Barlow Semi Condensed"/>
                <a:ea typeface="Barlow Semi Condensed"/>
                <a:cs typeface="Barlow Semi Condensed"/>
                <a:sym typeface="Barlow Semi Condensed"/>
              </a:rPr>
              <a:t>Resume Critiques</a:t>
            </a: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Professional Closet Access</a:t>
            </a: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Networking</a:t>
            </a:r>
            <a:br>
              <a:rPr b="1" lang="en" sz="1800">
                <a:solidFill>
                  <a:srgbClr val="3D3D3D"/>
                </a:solidFill>
                <a:latin typeface="Barlow Semi Condensed"/>
                <a:ea typeface="Barlow Semi Condensed"/>
                <a:cs typeface="Barlow Semi Condensed"/>
                <a:sym typeface="Barlow Semi Condensed"/>
              </a:rPr>
            </a:b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u="sng">
                <a:solidFill>
                  <a:srgbClr val="3D3D3D"/>
                </a:solidFill>
                <a:latin typeface="Barlow Semi Condensed"/>
                <a:ea typeface="Barlow Semi Condensed"/>
                <a:cs typeface="Barlow Semi Condensed"/>
                <a:sym typeface="Barlow Semi Condensed"/>
              </a:rPr>
              <a:t>Presentations</a:t>
            </a:r>
            <a:br>
              <a:rPr b="1" lang="en" sz="1800" u="sng">
                <a:solidFill>
                  <a:srgbClr val="3D3D3D"/>
                </a:solidFill>
                <a:latin typeface="Barlow Semi Condensed"/>
                <a:ea typeface="Barlow Semi Condensed"/>
                <a:cs typeface="Barlow Semi Condensed"/>
                <a:sym typeface="Barlow Semi Condensed"/>
              </a:rPr>
            </a:br>
            <a:r>
              <a:rPr b="1" lang="en" sz="1800">
                <a:solidFill>
                  <a:srgbClr val="3D3D3D"/>
                </a:solidFill>
                <a:latin typeface="Barlow Semi Condensed"/>
                <a:ea typeface="Barlow Semi Condensed"/>
                <a:cs typeface="Barlow Semi Condensed"/>
                <a:sym typeface="Barlow Semi Condensed"/>
              </a:rPr>
              <a:t>National Convention: Do’s and Don’t</a:t>
            </a: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Professional Guest Speaker</a:t>
            </a: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Professional Guest Speaker</a:t>
            </a:r>
            <a:endParaRPr b="1" sz="1800">
              <a:solidFill>
                <a:srgbClr val="3D3D3D"/>
              </a:solidFill>
              <a:latin typeface="Barlow Semi Condensed"/>
              <a:ea typeface="Barlow Semi Condensed"/>
              <a:cs typeface="Barlow Semi Condensed"/>
              <a:sym typeface="Barlow Semi Condensed"/>
            </a:endParaRPr>
          </a:p>
        </p:txBody>
      </p:sp>
      <p:sp>
        <p:nvSpPr>
          <p:cNvPr id="145" name="Google Shape;145;p22"/>
          <p:cNvSpPr txBox="1"/>
          <p:nvPr/>
        </p:nvSpPr>
        <p:spPr>
          <a:xfrm>
            <a:off x="6178350" y="262500"/>
            <a:ext cx="2587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LEADERSHPE</a:t>
            </a:r>
            <a:endParaRPr b="1" sz="2600">
              <a:latin typeface="Barlow Semi Condensed"/>
              <a:ea typeface="Barlow Semi Condensed"/>
              <a:cs typeface="Barlow Semi Condensed"/>
              <a:sym typeface="Barlow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1" name="Google Shape;15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3" name="Google Shape;153;p23"/>
          <p:cNvSpPr txBox="1"/>
          <p:nvPr/>
        </p:nvSpPr>
        <p:spPr>
          <a:xfrm>
            <a:off x="1287025" y="272750"/>
            <a:ext cx="43740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SHPEooky &amp; </a:t>
            </a:r>
            <a:r>
              <a:rPr b="1" lang="en" sz="2600">
                <a:latin typeface="Barlow Semi Condensed"/>
                <a:ea typeface="Barlow Semi Condensed"/>
                <a:cs typeface="Barlow Semi Condensed"/>
                <a:sym typeface="Barlow Semi Condensed"/>
              </a:rPr>
              <a:t>Karaoke</a:t>
            </a:r>
            <a:endParaRPr b="1" sz="2600">
              <a:latin typeface="Barlow Semi Condensed"/>
              <a:ea typeface="Barlow Semi Condensed"/>
              <a:cs typeface="Barlow Semi Condensed"/>
              <a:sym typeface="Barlow Semi Condensed"/>
            </a:endParaRPr>
          </a:p>
        </p:txBody>
      </p:sp>
      <p:sp>
        <p:nvSpPr>
          <p:cNvPr id="154" name="Google Shape;154;p23"/>
          <p:cNvSpPr txBox="1"/>
          <p:nvPr/>
        </p:nvSpPr>
        <p:spPr>
          <a:xfrm>
            <a:off x="259100" y="815425"/>
            <a:ext cx="5402100" cy="4340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October 15</a:t>
            </a:r>
            <a:r>
              <a:rPr b="1" lang="en" sz="1800">
                <a:latin typeface="Barlow Semi Condensed"/>
                <a:ea typeface="Barlow Semi Condensed"/>
                <a:cs typeface="Barlow Semi Condensed"/>
                <a:sym typeface="Barlow Semi Condensed"/>
              </a:rPr>
              <a:t>, 2024</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6 - 9 pm</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Student Union - Live Oak</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Come join us for a night of fun with </a:t>
            </a:r>
            <a:r>
              <a:rPr b="1" lang="en" sz="1800">
                <a:highlight>
                  <a:srgbClr val="F9CB9C"/>
                </a:highlight>
                <a:latin typeface="Barlow Semi Condensed"/>
                <a:ea typeface="Barlow Semi Condensed"/>
                <a:cs typeface="Barlow Semi Condensed"/>
                <a:sym typeface="Barlow Semi Condensed"/>
              </a:rPr>
              <a:t>karaoke</a:t>
            </a:r>
            <a:r>
              <a:rPr b="1" lang="en" sz="1800">
                <a:latin typeface="Barlow Semi Condensed"/>
                <a:ea typeface="Barlow Semi Condensed"/>
                <a:cs typeface="Barlow Semi Condensed"/>
                <a:sym typeface="Barlow Semi Condensed"/>
              </a:rPr>
              <a:t> and a </a:t>
            </a:r>
            <a:r>
              <a:rPr b="1" lang="en" sz="1800">
                <a:highlight>
                  <a:srgbClr val="F9CB9C"/>
                </a:highlight>
                <a:latin typeface="Barlow Semi Condensed"/>
                <a:ea typeface="Barlow Semi Condensed"/>
                <a:cs typeface="Barlow Semi Condensed"/>
                <a:sym typeface="Barlow Semi Condensed"/>
              </a:rPr>
              <a:t>costume contest</a:t>
            </a:r>
            <a:r>
              <a:rPr b="1" lang="en" sz="1800">
                <a:latin typeface="Barlow Semi Condensed"/>
                <a:ea typeface="Barlow Semi Condensed"/>
                <a:cs typeface="Barlow Semi Condensed"/>
                <a:sym typeface="Barlow Semi Condensed"/>
              </a:rPr>
              <a:t>.</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Dust off your costumes and warm up your vocal cords for a spooktacular evening with SHPE! Join us for our "SHPEooky + Karaoke" night, where Halloween meets harmony in an unforgettable celebration. Whether you're coming to belt out your favorite tunes or just to cheer on your friends, it’s the perfect way to show your spirit—both Halloween and SHPE!</a:t>
            </a:r>
            <a:endParaRPr b="1" sz="1800">
              <a:latin typeface="Barlow Semi Condensed"/>
              <a:ea typeface="Barlow Semi Condensed"/>
              <a:cs typeface="Barlow Semi Condensed"/>
              <a:sym typeface="Barlow Semi Condensed"/>
            </a:endParaRPr>
          </a:p>
          <a:p>
            <a:pPr indent="0" lvl="0" marL="1371600" rtl="0" algn="l">
              <a:spcBef>
                <a:spcPts val="0"/>
              </a:spcBef>
              <a:spcAft>
                <a:spcPts val="0"/>
              </a:spcAft>
              <a:buNone/>
            </a:pPr>
            <a:r>
              <a:t/>
            </a:r>
            <a:endParaRPr sz="1800">
              <a:latin typeface="Barlow Semi Condensed"/>
              <a:ea typeface="Barlow Semi Condensed"/>
              <a:cs typeface="Barlow Semi Condensed"/>
              <a:sym typeface="Barlow Semi Condensed"/>
            </a:endParaRPr>
          </a:p>
        </p:txBody>
      </p:sp>
      <p:pic>
        <p:nvPicPr>
          <p:cNvPr id="155" name="Google Shape;155;p23"/>
          <p:cNvPicPr preferRelativeResize="0"/>
          <p:nvPr/>
        </p:nvPicPr>
        <p:blipFill>
          <a:blip r:embed="rId4">
            <a:alphaModFix/>
          </a:blip>
          <a:stretch>
            <a:fillRect/>
          </a:stretch>
        </p:blipFill>
        <p:spPr>
          <a:xfrm>
            <a:off x="7420575" y="1311501"/>
            <a:ext cx="1443674" cy="1531800"/>
          </a:xfrm>
          <a:prstGeom prst="rect">
            <a:avLst/>
          </a:prstGeom>
          <a:noFill/>
          <a:ln>
            <a:noFill/>
          </a:ln>
        </p:spPr>
      </p:pic>
      <p:pic>
        <p:nvPicPr>
          <p:cNvPr id="156" name="Google Shape;156;p23"/>
          <p:cNvPicPr preferRelativeResize="0"/>
          <p:nvPr/>
        </p:nvPicPr>
        <p:blipFill rotWithShape="1">
          <a:blip r:embed="rId5">
            <a:alphaModFix/>
          </a:blip>
          <a:srcRect b="47845" l="-820" r="64814" t="3141"/>
          <a:stretch/>
        </p:blipFill>
        <p:spPr>
          <a:xfrm rot="-356345">
            <a:off x="6201650" y="3161119"/>
            <a:ext cx="606749" cy="825905"/>
          </a:xfrm>
          <a:prstGeom prst="rect">
            <a:avLst/>
          </a:prstGeom>
          <a:noFill/>
          <a:ln>
            <a:noFill/>
          </a:ln>
        </p:spPr>
      </p:pic>
      <p:pic>
        <p:nvPicPr>
          <p:cNvPr id="157" name="Google Shape;157;p23"/>
          <p:cNvPicPr preferRelativeResize="0"/>
          <p:nvPr/>
        </p:nvPicPr>
        <p:blipFill rotWithShape="1">
          <a:blip r:embed="rId5">
            <a:alphaModFix/>
          </a:blip>
          <a:srcRect b="47691" l="31574" r="30218" t="3141"/>
          <a:stretch/>
        </p:blipFill>
        <p:spPr>
          <a:xfrm rot="-405880">
            <a:off x="7428745" y="2576214"/>
            <a:ext cx="681110" cy="876446"/>
          </a:xfrm>
          <a:prstGeom prst="rect">
            <a:avLst/>
          </a:prstGeom>
          <a:noFill/>
          <a:ln>
            <a:noFill/>
          </a:ln>
        </p:spPr>
      </p:pic>
      <p:pic>
        <p:nvPicPr>
          <p:cNvPr id="158" name="Google Shape;158;p23"/>
          <p:cNvPicPr preferRelativeResize="0"/>
          <p:nvPr/>
        </p:nvPicPr>
        <p:blipFill rotWithShape="1">
          <a:blip r:embed="rId5">
            <a:alphaModFix/>
          </a:blip>
          <a:srcRect b="6359" l="-820" r="66351" t="48571"/>
          <a:stretch/>
        </p:blipFill>
        <p:spPr>
          <a:xfrm rot="-356328">
            <a:off x="6679819" y="1588450"/>
            <a:ext cx="658389" cy="860800"/>
          </a:xfrm>
          <a:prstGeom prst="rect">
            <a:avLst/>
          </a:prstGeom>
          <a:noFill/>
          <a:ln>
            <a:noFill/>
          </a:ln>
        </p:spPr>
      </p:pic>
      <p:pic>
        <p:nvPicPr>
          <p:cNvPr id="159" name="Google Shape;159;p23"/>
          <p:cNvPicPr preferRelativeResize="0"/>
          <p:nvPr/>
        </p:nvPicPr>
        <p:blipFill>
          <a:blip r:embed="rId6">
            <a:alphaModFix/>
          </a:blip>
          <a:stretch>
            <a:fillRect/>
          </a:stretch>
        </p:blipFill>
        <p:spPr>
          <a:xfrm rot="598246">
            <a:off x="7183102" y="3455003"/>
            <a:ext cx="671047" cy="671047"/>
          </a:xfrm>
          <a:prstGeom prst="rect">
            <a:avLst/>
          </a:prstGeom>
          <a:noFill/>
          <a:ln>
            <a:noFill/>
          </a:ln>
        </p:spPr>
      </p:pic>
      <p:pic>
        <p:nvPicPr>
          <p:cNvPr id="160" name="Google Shape;160;p23"/>
          <p:cNvPicPr preferRelativeResize="0"/>
          <p:nvPr/>
        </p:nvPicPr>
        <p:blipFill>
          <a:blip r:embed="rId6">
            <a:alphaModFix/>
          </a:blip>
          <a:stretch>
            <a:fillRect/>
          </a:stretch>
        </p:blipFill>
        <p:spPr>
          <a:xfrm rot="-861969">
            <a:off x="6015670" y="1929716"/>
            <a:ext cx="766608" cy="766591"/>
          </a:xfrm>
          <a:prstGeom prst="rect">
            <a:avLst/>
          </a:prstGeom>
          <a:noFill/>
          <a:ln>
            <a:noFill/>
          </a:ln>
        </p:spPr>
      </p:pic>
      <p:pic>
        <p:nvPicPr>
          <p:cNvPr id="161" name="Google Shape;161;p23"/>
          <p:cNvPicPr preferRelativeResize="0"/>
          <p:nvPr/>
        </p:nvPicPr>
        <p:blipFill>
          <a:blip r:embed="rId7">
            <a:alphaModFix/>
          </a:blip>
          <a:stretch>
            <a:fillRect/>
          </a:stretch>
        </p:blipFill>
        <p:spPr>
          <a:xfrm rot="-887613">
            <a:off x="5956275" y="2929549"/>
            <a:ext cx="335474" cy="335474"/>
          </a:xfrm>
          <a:prstGeom prst="rect">
            <a:avLst/>
          </a:prstGeom>
          <a:noFill/>
          <a:ln>
            <a:noFill/>
          </a:ln>
        </p:spPr>
      </p:pic>
      <p:pic>
        <p:nvPicPr>
          <p:cNvPr id="162" name="Google Shape;162;p23"/>
          <p:cNvPicPr preferRelativeResize="0"/>
          <p:nvPr/>
        </p:nvPicPr>
        <p:blipFill>
          <a:blip r:embed="rId7">
            <a:alphaModFix/>
          </a:blip>
          <a:stretch>
            <a:fillRect/>
          </a:stretch>
        </p:blipFill>
        <p:spPr>
          <a:xfrm>
            <a:off x="7241600" y="1532900"/>
            <a:ext cx="242424" cy="242424"/>
          </a:xfrm>
          <a:prstGeom prst="rect">
            <a:avLst/>
          </a:prstGeom>
          <a:noFill/>
          <a:ln>
            <a:noFill/>
          </a:ln>
        </p:spPr>
      </p:pic>
      <p:pic>
        <p:nvPicPr>
          <p:cNvPr id="163" name="Google Shape;163;p23"/>
          <p:cNvPicPr preferRelativeResize="0"/>
          <p:nvPr/>
        </p:nvPicPr>
        <p:blipFill>
          <a:blip r:embed="rId7">
            <a:alphaModFix/>
          </a:blip>
          <a:stretch>
            <a:fillRect/>
          </a:stretch>
        </p:blipFill>
        <p:spPr>
          <a:xfrm>
            <a:off x="8021200" y="3729925"/>
            <a:ext cx="242424" cy="242424"/>
          </a:xfrm>
          <a:prstGeom prst="rect">
            <a:avLst/>
          </a:prstGeom>
          <a:noFill/>
          <a:ln>
            <a:noFill/>
          </a:ln>
        </p:spPr>
      </p:pic>
      <p:pic>
        <p:nvPicPr>
          <p:cNvPr id="164" name="Google Shape;164;p23"/>
          <p:cNvPicPr preferRelativeResize="0"/>
          <p:nvPr/>
        </p:nvPicPr>
        <p:blipFill>
          <a:blip r:embed="rId7">
            <a:alphaModFix/>
          </a:blip>
          <a:stretch>
            <a:fillRect/>
          </a:stretch>
        </p:blipFill>
        <p:spPr>
          <a:xfrm>
            <a:off x="7029900" y="2864562"/>
            <a:ext cx="242424" cy="242424"/>
          </a:xfrm>
          <a:prstGeom prst="rect">
            <a:avLst/>
          </a:prstGeom>
          <a:noFill/>
          <a:ln>
            <a:noFill/>
          </a:ln>
        </p:spPr>
      </p:pic>
      <p:pic>
        <p:nvPicPr>
          <p:cNvPr id="165" name="Google Shape;165;p23"/>
          <p:cNvPicPr preferRelativeResize="0"/>
          <p:nvPr/>
        </p:nvPicPr>
        <p:blipFill>
          <a:blip r:embed="rId7">
            <a:alphaModFix/>
          </a:blip>
          <a:stretch>
            <a:fillRect/>
          </a:stretch>
        </p:blipFill>
        <p:spPr>
          <a:xfrm rot="-1037069">
            <a:off x="8454551" y="2971825"/>
            <a:ext cx="335475" cy="335475"/>
          </a:xfrm>
          <a:prstGeom prst="rect">
            <a:avLst/>
          </a:prstGeom>
          <a:noFill/>
          <a:ln>
            <a:noFill/>
          </a:ln>
        </p:spPr>
      </p:pic>
      <p:pic>
        <p:nvPicPr>
          <p:cNvPr id="166" name="Google Shape;166;p23"/>
          <p:cNvPicPr preferRelativeResize="0"/>
          <p:nvPr/>
        </p:nvPicPr>
        <p:blipFill>
          <a:blip r:embed="rId7">
            <a:alphaModFix/>
          </a:blip>
          <a:stretch>
            <a:fillRect/>
          </a:stretch>
        </p:blipFill>
        <p:spPr>
          <a:xfrm rot="-872006">
            <a:off x="6184918" y="1500171"/>
            <a:ext cx="199562" cy="199581"/>
          </a:xfrm>
          <a:prstGeom prst="rect">
            <a:avLst/>
          </a:prstGeom>
          <a:noFill/>
          <a:ln>
            <a:noFill/>
          </a:ln>
        </p:spPr>
      </p:pic>
      <p:pic>
        <p:nvPicPr>
          <p:cNvPr id="167" name="Google Shape;167;p23"/>
          <p:cNvPicPr preferRelativeResize="0"/>
          <p:nvPr/>
        </p:nvPicPr>
        <p:blipFill>
          <a:blip r:embed="rId8">
            <a:alphaModFix/>
          </a:blip>
          <a:stretch>
            <a:fillRect/>
          </a:stretch>
        </p:blipFill>
        <p:spPr>
          <a:xfrm rot="-662862">
            <a:off x="6555530" y="2707727"/>
            <a:ext cx="395170" cy="395150"/>
          </a:xfrm>
          <a:prstGeom prst="rect">
            <a:avLst/>
          </a:prstGeom>
          <a:noFill/>
          <a:ln>
            <a:noFill/>
          </a:ln>
        </p:spPr>
      </p:pic>
      <p:pic>
        <p:nvPicPr>
          <p:cNvPr id="168" name="Google Shape;168;p23"/>
          <p:cNvPicPr preferRelativeResize="0"/>
          <p:nvPr/>
        </p:nvPicPr>
        <p:blipFill>
          <a:blip r:embed="rId8">
            <a:alphaModFix/>
          </a:blip>
          <a:stretch>
            <a:fillRect/>
          </a:stretch>
        </p:blipFill>
        <p:spPr>
          <a:xfrm rot="1222056">
            <a:off x="8522749" y="3447467"/>
            <a:ext cx="318555" cy="318516"/>
          </a:xfrm>
          <a:prstGeom prst="rect">
            <a:avLst/>
          </a:prstGeom>
          <a:noFill/>
          <a:ln>
            <a:noFill/>
          </a:ln>
        </p:spPr>
      </p:pic>
      <p:pic>
        <p:nvPicPr>
          <p:cNvPr id="169" name="Google Shape;169;p23"/>
          <p:cNvPicPr preferRelativeResize="0"/>
          <p:nvPr/>
        </p:nvPicPr>
        <p:blipFill>
          <a:blip r:embed="rId8">
            <a:alphaModFix/>
          </a:blip>
          <a:stretch>
            <a:fillRect/>
          </a:stretch>
        </p:blipFill>
        <p:spPr>
          <a:xfrm rot="1222056">
            <a:off x="7657174" y="2116992"/>
            <a:ext cx="318555" cy="318516"/>
          </a:xfrm>
          <a:prstGeom prst="rect">
            <a:avLst/>
          </a:prstGeom>
          <a:noFill/>
          <a:ln>
            <a:noFill/>
          </a:ln>
        </p:spPr>
      </p:pic>
      <p:pic>
        <p:nvPicPr>
          <p:cNvPr id="170" name="Google Shape;170;p23"/>
          <p:cNvPicPr preferRelativeResize="0"/>
          <p:nvPr/>
        </p:nvPicPr>
        <p:blipFill>
          <a:blip r:embed="rId9">
            <a:alphaModFix/>
          </a:blip>
          <a:stretch>
            <a:fillRect/>
          </a:stretch>
        </p:blipFill>
        <p:spPr>
          <a:xfrm rot="2052985">
            <a:off x="5908019" y="3578262"/>
            <a:ext cx="545748" cy="5457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4"/>
          <p:cNvPicPr preferRelativeResize="0"/>
          <p:nvPr/>
        </p:nvPicPr>
        <p:blipFill>
          <a:blip r:embed="rId3">
            <a:alphaModFix/>
          </a:blip>
          <a:stretch>
            <a:fillRect/>
          </a:stretch>
        </p:blipFill>
        <p:spPr>
          <a:xfrm>
            <a:off x="0" y="0"/>
            <a:ext cx="9144003" cy="5143501"/>
          </a:xfrm>
          <a:prstGeom prst="rect">
            <a:avLst/>
          </a:prstGeom>
          <a:noFill/>
          <a:ln>
            <a:noFill/>
          </a:ln>
        </p:spPr>
      </p:pic>
      <p:sp>
        <p:nvSpPr>
          <p:cNvPr id="178" name="Google Shape;178;p24"/>
          <p:cNvSpPr txBox="1"/>
          <p:nvPr/>
        </p:nvSpPr>
        <p:spPr>
          <a:xfrm>
            <a:off x="1110000" y="2094600"/>
            <a:ext cx="6924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Barlow Semi Condensed"/>
                <a:ea typeface="Barlow Semi Condensed"/>
                <a:cs typeface="Barlow Semi Condensed"/>
                <a:sym typeface="Barlow Semi Condensed"/>
              </a:rPr>
              <a:t>NATIONAL CONVENTION</a:t>
            </a:r>
            <a:endParaRPr b="1" sz="50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84" name="Google Shape;184;p25"/>
          <p:cNvPicPr preferRelativeResize="0"/>
          <p:nvPr/>
        </p:nvPicPr>
        <p:blipFill>
          <a:blip r:embed="rId4">
            <a:alphaModFix/>
          </a:blip>
          <a:stretch>
            <a:fillRect/>
          </a:stretch>
        </p:blipFill>
        <p:spPr>
          <a:xfrm>
            <a:off x="0" y="0"/>
            <a:ext cx="9144000" cy="5143500"/>
          </a:xfrm>
          <a:prstGeom prst="rect">
            <a:avLst/>
          </a:prstGeom>
          <a:noFill/>
          <a:ln>
            <a:noFill/>
          </a:ln>
        </p:spPr>
      </p:pic>
      <p:sp>
        <p:nvSpPr>
          <p:cNvPr id="185" name="Google Shape;185;p25"/>
          <p:cNvSpPr txBox="1"/>
          <p:nvPr/>
        </p:nvSpPr>
        <p:spPr>
          <a:xfrm>
            <a:off x="4317825" y="920425"/>
            <a:ext cx="4399200" cy="396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October 30th - November 3rd            </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Anaheim, California</a:t>
            </a:r>
            <a:r>
              <a:rPr b="1" lang="en" sz="1600">
                <a:solidFill>
                  <a:schemeClr val="dk1"/>
                </a:solidFill>
                <a:highlight>
                  <a:srgbClr val="FFFFFF"/>
                </a:highlight>
                <a:latin typeface="Barlow Semi Condensed"/>
                <a:ea typeface="Barlow Semi Condensed"/>
                <a:cs typeface="Barlow Semi Condensed"/>
                <a:sym typeface="Barlow Semi Condensed"/>
              </a:rPr>
              <a:t>  </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Member Prices (now - Oct. 16th)</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 Members: $325</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Non-Members: $499</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b="1" lang="en" sz="1600">
                <a:solidFill>
                  <a:schemeClr val="dk1"/>
                </a:solidFill>
                <a:highlight>
                  <a:srgbClr val="FFFF00"/>
                </a:highlight>
                <a:latin typeface="Barlow Semi Condensed"/>
                <a:ea typeface="Barlow Semi Condensed"/>
                <a:cs typeface="Barlow Semi Condensed"/>
                <a:sym typeface="Barlow Semi Condensed"/>
              </a:rPr>
              <a:t>Late Prices (Oct. 17th - onsite)</a:t>
            </a:r>
            <a:endParaRPr b="1" sz="1600">
              <a:solidFill>
                <a:schemeClr val="dk1"/>
              </a:solidFill>
              <a:highlight>
                <a:srgbClr val="FFFF00"/>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Members: $525</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Non-Members: $599</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Five Distinct Conferences: Pre-College, Academic, SHPEtinas, Professionals in STEM, and SHPETech</a:t>
            </a:r>
            <a:endParaRPr b="1"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600">
              <a:latin typeface="Barlow Semi Condensed"/>
              <a:ea typeface="Barlow Semi Condensed"/>
              <a:cs typeface="Barlow Semi Condensed"/>
              <a:sym typeface="Barlow Semi Condensed"/>
            </a:endParaRPr>
          </a:p>
        </p:txBody>
      </p:sp>
      <p:sp>
        <p:nvSpPr>
          <p:cNvPr id="186" name="Google Shape;186;p25"/>
          <p:cNvSpPr txBox="1"/>
          <p:nvPr/>
        </p:nvSpPr>
        <p:spPr>
          <a:xfrm>
            <a:off x="4284825" y="335425"/>
            <a:ext cx="44652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CONVENTION DETAILS</a:t>
            </a:r>
            <a:endParaRPr b="1" sz="2600">
              <a:latin typeface="Barlow Semi Condensed"/>
              <a:ea typeface="Barlow Semi Condensed"/>
              <a:cs typeface="Barlow Semi Condensed"/>
              <a:sym typeface="Barlow Semi Condensed"/>
            </a:endParaRPr>
          </a:p>
        </p:txBody>
      </p:sp>
      <p:pic>
        <p:nvPicPr>
          <p:cNvPr id="187" name="Google Shape;187;p25"/>
          <p:cNvPicPr preferRelativeResize="0"/>
          <p:nvPr/>
        </p:nvPicPr>
        <p:blipFill>
          <a:blip r:embed="rId5">
            <a:alphaModFix/>
          </a:blip>
          <a:stretch>
            <a:fillRect/>
          </a:stretch>
        </p:blipFill>
        <p:spPr>
          <a:xfrm>
            <a:off x="767300" y="812550"/>
            <a:ext cx="1941675" cy="1554424"/>
          </a:xfrm>
          <a:prstGeom prst="rect">
            <a:avLst/>
          </a:prstGeom>
          <a:noFill/>
          <a:ln>
            <a:noFill/>
          </a:ln>
        </p:spPr>
      </p:pic>
      <p:pic>
        <p:nvPicPr>
          <p:cNvPr id="188" name="Google Shape;188;p25" title="PHOTO-2023-11-02-14-00-35.jpg"/>
          <p:cNvPicPr preferRelativeResize="0"/>
          <p:nvPr/>
        </p:nvPicPr>
        <p:blipFill>
          <a:blip r:embed="rId6">
            <a:alphaModFix/>
          </a:blip>
          <a:stretch>
            <a:fillRect/>
          </a:stretch>
        </p:blipFill>
        <p:spPr>
          <a:xfrm>
            <a:off x="499600" y="3121625"/>
            <a:ext cx="2488100" cy="1662300"/>
          </a:xfrm>
          <a:prstGeom prst="rect">
            <a:avLst/>
          </a:prstGeom>
          <a:noFill/>
          <a:ln cap="flat" cmpd="sng" w="19050">
            <a:solidFill>
              <a:srgbClr val="3D3D3D"/>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4" name="Google Shape;194;p26"/>
          <p:cNvPicPr preferRelativeResize="0"/>
          <p:nvPr/>
        </p:nvPicPr>
        <p:blipFill>
          <a:blip r:embed="rId4">
            <a:alphaModFix/>
          </a:blip>
          <a:stretch>
            <a:fillRect/>
          </a:stretch>
        </p:blipFill>
        <p:spPr>
          <a:xfrm>
            <a:off x="452725" y="964200"/>
            <a:ext cx="1955123" cy="373275"/>
          </a:xfrm>
          <a:prstGeom prst="rect">
            <a:avLst/>
          </a:prstGeom>
          <a:noFill/>
          <a:ln>
            <a:noFill/>
          </a:ln>
        </p:spPr>
      </p:pic>
      <p:pic>
        <p:nvPicPr>
          <p:cNvPr id="195" name="Google Shape;195;p26"/>
          <p:cNvPicPr preferRelativeResize="0"/>
          <p:nvPr/>
        </p:nvPicPr>
        <p:blipFill>
          <a:blip r:embed="rId5">
            <a:alphaModFix/>
          </a:blip>
          <a:stretch>
            <a:fillRect/>
          </a:stretch>
        </p:blipFill>
        <p:spPr>
          <a:xfrm>
            <a:off x="594375" y="1451675"/>
            <a:ext cx="1512175" cy="1024124"/>
          </a:xfrm>
          <a:prstGeom prst="rect">
            <a:avLst/>
          </a:prstGeom>
          <a:noFill/>
          <a:ln>
            <a:noFill/>
          </a:ln>
        </p:spPr>
      </p:pic>
      <p:pic>
        <p:nvPicPr>
          <p:cNvPr id="196" name="Google Shape;196;p26"/>
          <p:cNvPicPr preferRelativeResize="0"/>
          <p:nvPr/>
        </p:nvPicPr>
        <p:blipFill>
          <a:blip r:embed="rId6">
            <a:alphaModFix/>
          </a:blip>
          <a:stretch>
            <a:fillRect/>
          </a:stretch>
        </p:blipFill>
        <p:spPr>
          <a:xfrm>
            <a:off x="1760725" y="3898002"/>
            <a:ext cx="1955123" cy="1221949"/>
          </a:xfrm>
          <a:prstGeom prst="rect">
            <a:avLst/>
          </a:prstGeom>
          <a:noFill/>
          <a:ln>
            <a:noFill/>
          </a:ln>
        </p:spPr>
      </p:pic>
      <p:pic>
        <p:nvPicPr>
          <p:cNvPr id="197" name="Google Shape;197;p26"/>
          <p:cNvPicPr preferRelativeResize="0"/>
          <p:nvPr/>
        </p:nvPicPr>
        <p:blipFill>
          <a:blip r:embed="rId7">
            <a:alphaModFix/>
          </a:blip>
          <a:stretch>
            <a:fillRect/>
          </a:stretch>
        </p:blipFill>
        <p:spPr>
          <a:xfrm>
            <a:off x="2758999" y="3135200"/>
            <a:ext cx="1024123" cy="1027640"/>
          </a:xfrm>
          <a:prstGeom prst="rect">
            <a:avLst/>
          </a:prstGeom>
          <a:noFill/>
          <a:ln>
            <a:noFill/>
          </a:ln>
        </p:spPr>
      </p:pic>
      <p:pic>
        <p:nvPicPr>
          <p:cNvPr id="198" name="Google Shape;198;p26"/>
          <p:cNvPicPr preferRelativeResize="0"/>
          <p:nvPr/>
        </p:nvPicPr>
        <p:blipFill>
          <a:blip r:embed="rId8">
            <a:alphaModFix/>
          </a:blip>
          <a:stretch>
            <a:fillRect/>
          </a:stretch>
        </p:blipFill>
        <p:spPr>
          <a:xfrm>
            <a:off x="420700" y="3306763"/>
            <a:ext cx="1603651" cy="950351"/>
          </a:xfrm>
          <a:prstGeom prst="rect">
            <a:avLst/>
          </a:prstGeom>
          <a:noFill/>
          <a:ln>
            <a:noFill/>
          </a:ln>
        </p:spPr>
      </p:pic>
      <p:pic>
        <p:nvPicPr>
          <p:cNvPr id="199" name="Google Shape;199;p26"/>
          <p:cNvPicPr preferRelativeResize="0"/>
          <p:nvPr/>
        </p:nvPicPr>
        <p:blipFill>
          <a:blip r:embed="rId9">
            <a:alphaModFix/>
          </a:blip>
          <a:stretch>
            <a:fillRect/>
          </a:stretch>
        </p:blipFill>
        <p:spPr>
          <a:xfrm>
            <a:off x="1404150" y="2156187"/>
            <a:ext cx="1354849" cy="1354849"/>
          </a:xfrm>
          <a:prstGeom prst="rect">
            <a:avLst/>
          </a:prstGeom>
          <a:noFill/>
          <a:ln>
            <a:noFill/>
          </a:ln>
        </p:spPr>
      </p:pic>
      <p:pic>
        <p:nvPicPr>
          <p:cNvPr id="200" name="Google Shape;200;p26"/>
          <p:cNvPicPr preferRelativeResize="0"/>
          <p:nvPr/>
        </p:nvPicPr>
        <p:blipFill>
          <a:blip r:embed="rId10">
            <a:alphaModFix/>
          </a:blip>
          <a:stretch>
            <a:fillRect/>
          </a:stretch>
        </p:blipFill>
        <p:spPr>
          <a:xfrm>
            <a:off x="5804078" y="2813937"/>
            <a:ext cx="1390422" cy="583975"/>
          </a:xfrm>
          <a:prstGeom prst="rect">
            <a:avLst/>
          </a:prstGeom>
          <a:noFill/>
          <a:ln>
            <a:noFill/>
          </a:ln>
        </p:spPr>
      </p:pic>
      <p:pic>
        <p:nvPicPr>
          <p:cNvPr id="201" name="Google Shape;201;p26"/>
          <p:cNvPicPr preferRelativeResize="0"/>
          <p:nvPr/>
        </p:nvPicPr>
        <p:blipFill>
          <a:blip r:embed="rId11">
            <a:alphaModFix/>
          </a:blip>
          <a:stretch>
            <a:fillRect/>
          </a:stretch>
        </p:blipFill>
        <p:spPr>
          <a:xfrm>
            <a:off x="5439087" y="4281247"/>
            <a:ext cx="2032148" cy="455440"/>
          </a:xfrm>
          <a:prstGeom prst="rect">
            <a:avLst/>
          </a:prstGeom>
          <a:noFill/>
          <a:ln>
            <a:noFill/>
          </a:ln>
        </p:spPr>
      </p:pic>
      <p:pic>
        <p:nvPicPr>
          <p:cNvPr id="202" name="Google Shape;202;p26"/>
          <p:cNvPicPr preferRelativeResize="0"/>
          <p:nvPr/>
        </p:nvPicPr>
        <p:blipFill>
          <a:blip r:embed="rId12">
            <a:alphaModFix/>
          </a:blip>
          <a:stretch>
            <a:fillRect/>
          </a:stretch>
        </p:blipFill>
        <p:spPr>
          <a:xfrm>
            <a:off x="4622600" y="2868222"/>
            <a:ext cx="1221949" cy="1221949"/>
          </a:xfrm>
          <a:prstGeom prst="rect">
            <a:avLst/>
          </a:prstGeom>
          <a:noFill/>
          <a:ln>
            <a:noFill/>
          </a:ln>
        </p:spPr>
      </p:pic>
      <p:pic>
        <p:nvPicPr>
          <p:cNvPr id="203" name="Google Shape;203;p26"/>
          <p:cNvPicPr preferRelativeResize="0"/>
          <p:nvPr/>
        </p:nvPicPr>
        <p:blipFill>
          <a:blip r:embed="rId13">
            <a:alphaModFix/>
          </a:blip>
          <a:stretch>
            <a:fillRect/>
          </a:stretch>
        </p:blipFill>
        <p:spPr>
          <a:xfrm>
            <a:off x="2759000" y="2629500"/>
            <a:ext cx="3298719" cy="405900"/>
          </a:xfrm>
          <a:prstGeom prst="rect">
            <a:avLst/>
          </a:prstGeom>
          <a:noFill/>
          <a:ln>
            <a:noFill/>
          </a:ln>
        </p:spPr>
      </p:pic>
      <p:pic>
        <p:nvPicPr>
          <p:cNvPr id="204" name="Google Shape;204;p26"/>
          <p:cNvPicPr preferRelativeResize="0"/>
          <p:nvPr/>
        </p:nvPicPr>
        <p:blipFill>
          <a:blip r:embed="rId14">
            <a:alphaModFix/>
          </a:blip>
          <a:stretch>
            <a:fillRect/>
          </a:stretch>
        </p:blipFill>
        <p:spPr>
          <a:xfrm>
            <a:off x="2608598" y="886150"/>
            <a:ext cx="1354849" cy="883052"/>
          </a:xfrm>
          <a:prstGeom prst="rect">
            <a:avLst/>
          </a:prstGeom>
          <a:noFill/>
          <a:ln>
            <a:noFill/>
          </a:ln>
        </p:spPr>
      </p:pic>
      <p:pic>
        <p:nvPicPr>
          <p:cNvPr id="205" name="Google Shape;205;p26"/>
          <p:cNvPicPr preferRelativeResize="0"/>
          <p:nvPr/>
        </p:nvPicPr>
        <p:blipFill>
          <a:blip r:embed="rId15">
            <a:alphaModFix/>
          </a:blip>
          <a:stretch>
            <a:fillRect/>
          </a:stretch>
        </p:blipFill>
        <p:spPr>
          <a:xfrm>
            <a:off x="3186426" y="1673850"/>
            <a:ext cx="1992003" cy="1120501"/>
          </a:xfrm>
          <a:prstGeom prst="rect">
            <a:avLst/>
          </a:prstGeom>
          <a:noFill/>
          <a:ln>
            <a:noFill/>
          </a:ln>
        </p:spPr>
      </p:pic>
      <p:pic>
        <p:nvPicPr>
          <p:cNvPr id="206" name="Google Shape;206;p26"/>
          <p:cNvPicPr preferRelativeResize="0"/>
          <p:nvPr/>
        </p:nvPicPr>
        <p:blipFill>
          <a:blip r:embed="rId16">
            <a:alphaModFix/>
          </a:blip>
          <a:stretch>
            <a:fillRect/>
          </a:stretch>
        </p:blipFill>
        <p:spPr>
          <a:xfrm>
            <a:off x="7715575" y="3806750"/>
            <a:ext cx="1024124" cy="1024124"/>
          </a:xfrm>
          <a:prstGeom prst="rect">
            <a:avLst/>
          </a:prstGeom>
          <a:noFill/>
          <a:ln>
            <a:noFill/>
          </a:ln>
        </p:spPr>
      </p:pic>
      <p:pic>
        <p:nvPicPr>
          <p:cNvPr id="207" name="Google Shape;207;p26"/>
          <p:cNvPicPr preferRelativeResize="0"/>
          <p:nvPr/>
        </p:nvPicPr>
        <p:blipFill>
          <a:blip r:embed="rId17">
            <a:alphaModFix/>
          </a:blip>
          <a:stretch>
            <a:fillRect/>
          </a:stretch>
        </p:blipFill>
        <p:spPr>
          <a:xfrm>
            <a:off x="5972302" y="3634369"/>
            <a:ext cx="1354849" cy="455810"/>
          </a:xfrm>
          <a:prstGeom prst="rect">
            <a:avLst/>
          </a:prstGeom>
          <a:noFill/>
          <a:ln>
            <a:noFill/>
          </a:ln>
        </p:spPr>
      </p:pic>
      <p:pic>
        <p:nvPicPr>
          <p:cNvPr id="208" name="Google Shape;208;p26"/>
          <p:cNvPicPr preferRelativeResize="0"/>
          <p:nvPr/>
        </p:nvPicPr>
        <p:blipFill>
          <a:blip r:embed="rId18">
            <a:alphaModFix/>
          </a:blip>
          <a:stretch>
            <a:fillRect/>
          </a:stretch>
        </p:blipFill>
        <p:spPr>
          <a:xfrm>
            <a:off x="7273360" y="2494948"/>
            <a:ext cx="1466340" cy="1221950"/>
          </a:xfrm>
          <a:prstGeom prst="rect">
            <a:avLst/>
          </a:prstGeom>
          <a:noFill/>
          <a:ln>
            <a:noFill/>
          </a:ln>
        </p:spPr>
      </p:pic>
      <p:pic>
        <p:nvPicPr>
          <p:cNvPr id="209" name="Google Shape;209;p26"/>
          <p:cNvPicPr preferRelativeResize="0"/>
          <p:nvPr/>
        </p:nvPicPr>
        <p:blipFill>
          <a:blip r:embed="rId19">
            <a:alphaModFix/>
          </a:blip>
          <a:stretch>
            <a:fillRect/>
          </a:stretch>
        </p:blipFill>
        <p:spPr>
          <a:xfrm>
            <a:off x="5553838" y="1456459"/>
            <a:ext cx="1466350" cy="1038492"/>
          </a:xfrm>
          <a:prstGeom prst="rect">
            <a:avLst/>
          </a:prstGeom>
          <a:noFill/>
          <a:ln>
            <a:noFill/>
          </a:ln>
        </p:spPr>
      </p:pic>
      <p:pic>
        <p:nvPicPr>
          <p:cNvPr id="210" name="Google Shape;210;p26"/>
          <p:cNvPicPr preferRelativeResize="0"/>
          <p:nvPr/>
        </p:nvPicPr>
        <p:blipFill>
          <a:blip r:embed="rId20">
            <a:alphaModFix/>
          </a:blip>
          <a:stretch>
            <a:fillRect/>
          </a:stretch>
        </p:blipFill>
        <p:spPr>
          <a:xfrm>
            <a:off x="4164211" y="964192"/>
            <a:ext cx="2764268" cy="684325"/>
          </a:xfrm>
          <a:prstGeom prst="rect">
            <a:avLst/>
          </a:prstGeom>
          <a:noFill/>
          <a:ln>
            <a:noFill/>
          </a:ln>
        </p:spPr>
      </p:pic>
      <p:pic>
        <p:nvPicPr>
          <p:cNvPr id="211" name="Google Shape;211;p26"/>
          <p:cNvPicPr preferRelativeResize="0"/>
          <p:nvPr/>
        </p:nvPicPr>
        <p:blipFill>
          <a:blip r:embed="rId21">
            <a:alphaModFix/>
          </a:blip>
          <a:stretch>
            <a:fillRect/>
          </a:stretch>
        </p:blipFill>
        <p:spPr>
          <a:xfrm>
            <a:off x="7150374" y="964210"/>
            <a:ext cx="1466325" cy="858192"/>
          </a:xfrm>
          <a:prstGeom prst="rect">
            <a:avLst/>
          </a:prstGeom>
          <a:noFill/>
          <a:ln>
            <a:noFill/>
          </a:ln>
        </p:spPr>
      </p:pic>
      <p:pic>
        <p:nvPicPr>
          <p:cNvPr id="212" name="Google Shape;212;p26"/>
          <p:cNvPicPr preferRelativeResize="0"/>
          <p:nvPr/>
        </p:nvPicPr>
        <p:blipFill>
          <a:blip r:embed="rId22">
            <a:alphaModFix/>
          </a:blip>
          <a:stretch>
            <a:fillRect/>
          </a:stretch>
        </p:blipFill>
        <p:spPr>
          <a:xfrm>
            <a:off x="7273350" y="1823025"/>
            <a:ext cx="1331052" cy="748716"/>
          </a:xfrm>
          <a:prstGeom prst="rect">
            <a:avLst/>
          </a:prstGeom>
          <a:noFill/>
          <a:ln>
            <a:noFill/>
          </a:ln>
        </p:spPr>
      </p:pic>
      <p:pic>
        <p:nvPicPr>
          <p:cNvPr id="213" name="Google Shape;213;p26"/>
          <p:cNvPicPr preferRelativeResize="0"/>
          <p:nvPr/>
        </p:nvPicPr>
        <p:blipFill>
          <a:blip r:embed="rId23">
            <a:alphaModFix/>
          </a:blip>
          <a:stretch>
            <a:fillRect/>
          </a:stretch>
        </p:blipFill>
        <p:spPr>
          <a:xfrm>
            <a:off x="4145787" y="3898000"/>
            <a:ext cx="852423" cy="950349"/>
          </a:xfrm>
          <a:prstGeom prst="rect">
            <a:avLst/>
          </a:prstGeom>
          <a:noFill/>
          <a:ln>
            <a:noFill/>
          </a:ln>
        </p:spPr>
      </p:pic>
      <p:sp>
        <p:nvSpPr>
          <p:cNvPr id="214" name="Google Shape;214;p26"/>
          <p:cNvSpPr txBox="1"/>
          <p:nvPr/>
        </p:nvSpPr>
        <p:spPr>
          <a:xfrm>
            <a:off x="2009350" y="265000"/>
            <a:ext cx="6794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solidFill>
                  <a:schemeClr val="dk1"/>
                </a:solidFill>
                <a:latin typeface="Barlow Semi Condensed"/>
                <a:ea typeface="Barlow Semi Condensed"/>
                <a:cs typeface="Barlow Semi Condensed"/>
                <a:sym typeface="Barlow Semi Condensed"/>
              </a:rPr>
              <a:t>CAREER FAIR &amp; GRAD SCHOOL EXPO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0" name="Google Shape;220;p27"/>
          <p:cNvSpPr txBox="1"/>
          <p:nvPr/>
        </p:nvSpPr>
        <p:spPr>
          <a:xfrm>
            <a:off x="393150" y="850000"/>
            <a:ext cx="5222400" cy="3977400"/>
          </a:xfrm>
          <a:prstGeom prst="rect">
            <a:avLst/>
          </a:prstGeom>
          <a:noFill/>
          <a:ln>
            <a:noFill/>
          </a:ln>
        </p:spPr>
        <p:txBody>
          <a:bodyPr anchorCtr="0" anchor="t" bIns="91425" lIns="91425" spcFirstLastPara="1" rIns="91425" wrap="square" tIns="91425">
            <a:spAutoFit/>
          </a:bodyPr>
          <a:lstStyle/>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290+ sponsors and exhibitors hiring leading </a:t>
            </a:r>
            <a:br>
              <a:rPr b="1" lang="en" sz="1600">
                <a:solidFill>
                  <a:schemeClr val="dk1"/>
                </a:solidFill>
                <a:highlight>
                  <a:srgbClr val="FFFFFF"/>
                </a:highlight>
                <a:latin typeface="Barlow Semi Condensed"/>
                <a:ea typeface="Barlow Semi Condensed"/>
                <a:cs typeface="Barlow Semi Condensed"/>
                <a:sym typeface="Barlow Semi Condensed"/>
              </a:rPr>
            </a:br>
            <a:r>
              <a:rPr b="1" lang="en" sz="1600">
                <a:solidFill>
                  <a:schemeClr val="dk1"/>
                </a:solidFill>
                <a:highlight>
                  <a:srgbClr val="FFFFFF"/>
                </a:highlight>
                <a:latin typeface="Barlow Semi Condensed"/>
                <a:ea typeface="Barlow Semi Condensed"/>
                <a:cs typeface="Barlow Semi Condensed"/>
                <a:sym typeface="Barlow Semi Condensed"/>
              </a:rPr>
              <a:t>Hispanics in STEM</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100+ onsite skill-building workshops</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7 regional meetups and networking time</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6 in-person, interactive networking events</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5 signature events celebrating the Familia</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5 challenging, fast-paced competitions</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2 days at the onsite Career Fair &amp; Graduate School Expo</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4 days of onsite interviews with leading organizations</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1 closing celebration party open to all attendees</a:t>
            </a:r>
            <a:endParaRPr b="1" sz="1600">
              <a:solidFill>
                <a:schemeClr val="dk1"/>
              </a:solidFill>
              <a:highlight>
                <a:srgbClr val="FFFFFF"/>
              </a:highlight>
              <a:latin typeface="Barlow Semi Condensed"/>
              <a:ea typeface="Barlow Semi Condensed"/>
              <a:cs typeface="Barlow Semi Condensed"/>
              <a:sym typeface="Barlow Semi Condensed"/>
            </a:endParaRPr>
          </a:p>
        </p:txBody>
      </p:sp>
      <p:sp>
        <p:nvSpPr>
          <p:cNvPr id="221" name="Google Shape;221;p27"/>
          <p:cNvSpPr txBox="1"/>
          <p:nvPr/>
        </p:nvSpPr>
        <p:spPr>
          <a:xfrm>
            <a:off x="2009350" y="265000"/>
            <a:ext cx="6794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solidFill>
                  <a:schemeClr val="dk1"/>
                </a:solidFill>
                <a:latin typeface="Barlow Semi Condensed"/>
                <a:ea typeface="Barlow Semi Condensed"/>
                <a:cs typeface="Barlow Semi Condensed"/>
                <a:sym typeface="Barlow Semi Condensed"/>
              </a:rPr>
              <a:t>CONVENTION BENEFITS</a:t>
            </a:r>
            <a:endParaRPr/>
          </a:p>
        </p:txBody>
      </p:sp>
      <p:pic>
        <p:nvPicPr>
          <p:cNvPr descr="Join us for the largest gathering of Hispanics in STEM! &#10;&#10;Every year, the SHPE National Convention brings together thousands of talented Hispanic STEM students and professionals with hundreds of hiring companies and expert speakers and educators. It's THE place to get your next job or internship, develop your professional skills, challenge yourself with a competition, and grow your network exponentially. &#10;&#10;Last year we were in Salt Lake City. This year we'll be in Anaheim, California from October 30 - November 3, 2024 celebrating our 50th anniversary!&#10;&#10;Visit shpe.org/2024 now for more information!&#10;&#10;ABOUT SHPE&#10;SHPE (Society of Hispanic Professional Engineers) is a nonprofit organization serving and advancing Hispanics in STEM. With more than 16,000 student and professional members, SHPE’s mission is to change lives by empowering the Hispanic community to realize its fullest potential and to impact the world through STEM awareness, access, support, and development. To accomplish this, SHPE provides a variety of programming, services, resources, and events, including hosting the largest Hispanic STEM convention in the nation.  For more information, visit http://shpe.org." id="222" name="Google Shape;222;p27" title="SHPE National Convention Highlights (2023)">
            <a:hlinkClick r:id="rId4"/>
          </p:cNvPr>
          <p:cNvPicPr preferRelativeResize="0"/>
          <p:nvPr/>
        </p:nvPicPr>
        <p:blipFill>
          <a:blip r:embed="rId5">
            <a:alphaModFix/>
          </a:blip>
          <a:stretch>
            <a:fillRect/>
          </a:stretch>
        </p:blipFill>
        <p:spPr>
          <a:xfrm>
            <a:off x="4862775" y="987900"/>
            <a:ext cx="3678578" cy="20692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8" name="Google Shape;228;p28"/>
          <p:cNvSpPr txBox="1"/>
          <p:nvPr/>
        </p:nvSpPr>
        <p:spPr>
          <a:xfrm>
            <a:off x="2009350" y="265000"/>
            <a:ext cx="6794700" cy="985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b="1" lang="en" sz="2600">
                <a:solidFill>
                  <a:schemeClr val="dk1"/>
                </a:solidFill>
                <a:latin typeface="Barlow Semi Condensed"/>
                <a:ea typeface="Barlow Semi Condensed"/>
                <a:cs typeface="Barlow Semi Condensed"/>
                <a:sym typeface="Barlow Semi Condensed"/>
              </a:rPr>
              <a:t>ALUMNI GRANT FOR UNDERGRADUATE MEMBERS</a:t>
            </a:r>
            <a:endParaRPr b="1" sz="2600">
              <a:solidFill>
                <a:schemeClr val="dk1"/>
              </a:solidFill>
              <a:latin typeface="Barlow Semi Condensed"/>
              <a:ea typeface="Barlow Semi Condensed"/>
              <a:cs typeface="Barlow Semi Condensed"/>
              <a:sym typeface="Barlow Semi Condensed"/>
            </a:endParaRPr>
          </a:p>
          <a:p>
            <a:pPr indent="0" lvl="0" marL="0" rtl="0" algn="r">
              <a:spcBef>
                <a:spcPts val="0"/>
              </a:spcBef>
              <a:spcAft>
                <a:spcPts val="0"/>
              </a:spcAft>
              <a:buNone/>
            </a:pPr>
            <a:r>
              <a:t/>
            </a:r>
            <a:endParaRPr b="1" sz="2600">
              <a:solidFill>
                <a:schemeClr val="dk1"/>
              </a:solidFill>
              <a:latin typeface="Barlow Semi Condensed"/>
              <a:ea typeface="Barlow Semi Condensed"/>
              <a:cs typeface="Barlow Semi Condensed"/>
              <a:sym typeface="Barlow Semi Condensed"/>
            </a:endParaRPr>
          </a:p>
        </p:txBody>
      </p:sp>
      <p:sp>
        <p:nvSpPr>
          <p:cNvPr id="229" name="Google Shape;229;p28"/>
          <p:cNvSpPr txBox="1"/>
          <p:nvPr/>
        </p:nvSpPr>
        <p:spPr>
          <a:xfrm>
            <a:off x="1592700" y="736700"/>
            <a:ext cx="5958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rgbClr val="FD652F"/>
                </a:solidFill>
                <a:latin typeface="Barlow Semi Condensed"/>
                <a:ea typeface="Barlow Semi Condensed"/>
                <a:cs typeface="Barlow Semi Condensed"/>
                <a:sym typeface="Barlow Semi Condensed"/>
              </a:rPr>
              <a:t>WIN A TRIP TO NATIONALS!</a:t>
            </a:r>
            <a:endParaRPr b="1" sz="4200">
              <a:solidFill>
                <a:srgbClr val="FD652F"/>
              </a:solidFill>
              <a:latin typeface="Barlow Semi Condensed"/>
              <a:ea typeface="Barlow Semi Condensed"/>
              <a:cs typeface="Barlow Semi Condensed"/>
              <a:sym typeface="Barlow Semi Condensed"/>
            </a:endParaRPr>
          </a:p>
          <a:p>
            <a:pPr indent="0" lvl="0" marL="0" rtl="0" algn="ctr">
              <a:lnSpc>
                <a:spcPct val="115000"/>
              </a:lnSpc>
              <a:spcBef>
                <a:spcPts val="0"/>
              </a:spcBef>
              <a:spcAft>
                <a:spcPts val="1200"/>
              </a:spcAft>
              <a:buNone/>
            </a:pPr>
            <a:r>
              <a:rPr b="1" lang="en" sz="1500">
                <a:solidFill>
                  <a:srgbClr val="3D85C6"/>
                </a:solidFill>
                <a:latin typeface="Barlow Semi Condensed"/>
                <a:ea typeface="Barlow Semi Condensed"/>
                <a:cs typeface="Barlow Semi Condensed"/>
                <a:sym typeface="Barlow Semi Condensed"/>
              </a:rPr>
              <a:t>Award: Registration fee coverance ($200)</a:t>
            </a:r>
            <a:endParaRPr b="1" sz="4200">
              <a:solidFill>
                <a:srgbClr val="3D85C6"/>
              </a:solidFill>
              <a:latin typeface="Barlow Semi Condensed"/>
              <a:ea typeface="Barlow Semi Condensed"/>
              <a:cs typeface="Barlow Semi Condensed"/>
              <a:sym typeface="Barlow Semi Condensed"/>
            </a:endParaRPr>
          </a:p>
        </p:txBody>
      </p:sp>
      <p:sp>
        <p:nvSpPr>
          <p:cNvPr id="230" name="Google Shape;230;p28"/>
          <p:cNvSpPr txBox="1"/>
          <p:nvPr/>
        </p:nvSpPr>
        <p:spPr>
          <a:xfrm>
            <a:off x="497400" y="1650775"/>
            <a:ext cx="4074600" cy="30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Barlow Semi Condensed"/>
                <a:ea typeface="Barlow Semi Condensed"/>
                <a:cs typeface="Barlow Semi Condensed"/>
                <a:sym typeface="Barlow Semi Condensed"/>
              </a:rPr>
              <a:t>How to Earn Points:</a:t>
            </a:r>
            <a:endParaRPr b="1" sz="18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rPr b="1" lang="en" sz="1100">
                <a:solidFill>
                  <a:schemeClr val="dk1"/>
                </a:solidFill>
                <a:latin typeface="Barlow Semi Condensed"/>
                <a:ea typeface="Barlow Semi Condensed"/>
                <a:cs typeface="Barlow Semi Condensed"/>
                <a:sym typeface="Barlow Semi Condensed"/>
              </a:rPr>
              <a:t>Event Attendance (Pre- and Post-Announcement):</a:t>
            </a:r>
            <a:endParaRPr b="1" sz="1100">
              <a:solidFill>
                <a:schemeClr val="dk1"/>
              </a:solidFill>
              <a:latin typeface="Barlow Semi Condensed"/>
              <a:ea typeface="Barlow Semi Condensed"/>
              <a:cs typeface="Barlow Semi Condensed"/>
              <a:sym typeface="Barlow Semi Condensed"/>
            </a:endParaRPr>
          </a:p>
          <a:p>
            <a:pPr indent="-298450" lvl="0" marL="457200" rtl="0" algn="l">
              <a:lnSpc>
                <a:spcPct val="115000"/>
              </a:lnSpc>
              <a:spcBef>
                <a:spcPts val="1200"/>
              </a:spcBef>
              <a:spcAft>
                <a:spcPts val="0"/>
              </a:spcAft>
              <a:buClr>
                <a:schemeClr val="dk1"/>
              </a:buClr>
              <a:buSzPts val="1100"/>
              <a:buFont typeface="Barlow Semi Condensed"/>
              <a:buChar char="●"/>
            </a:pPr>
            <a:r>
              <a:rPr b="1" lang="en" sz="1100">
                <a:solidFill>
                  <a:schemeClr val="dk1"/>
                </a:solidFill>
                <a:latin typeface="Barlow Semi Condensed"/>
                <a:ea typeface="Barlow Semi Condensed"/>
                <a:cs typeface="Barlow Semi Condensed"/>
                <a:sym typeface="Barlow Semi Condensed"/>
              </a:rPr>
              <a:t>Attended Event + Filled Both Pre and Post Survey: </a:t>
            </a:r>
            <a:r>
              <a:rPr b="1" lang="en" sz="1100" u="sng">
                <a:solidFill>
                  <a:srgbClr val="FD652F"/>
                </a:solidFill>
                <a:latin typeface="Barlow Semi Condensed"/>
                <a:ea typeface="Barlow Semi Condensed"/>
                <a:cs typeface="Barlow Semi Condensed"/>
                <a:sym typeface="Barlow Semi Condensed"/>
              </a:rPr>
              <a:t>10 points</a:t>
            </a:r>
            <a:endParaRPr b="1" sz="1100" u="sng">
              <a:solidFill>
                <a:srgbClr val="FD652F"/>
              </a:solidFill>
              <a:latin typeface="Barlow Semi Condensed"/>
              <a:ea typeface="Barlow Semi Condensed"/>
              <a:cs typeface="Barlow Semi Condensed"/>
              <a:sym typeface="Barlow Semi Condensed"/>
            </a:endParaRPr>
          </a:p>
          <a:p>
            <a:pPr indent="-298450" lvl="0" marL="457200" rtl="0" algn="l">
              <a:lnSpc>
                <a:spcPct val="115000"/>
              </a:lnSpc>
              <a:spcBef>
                <a:spcPts val="0"/>
              </a:spcBef>
              <a:spcAft>
                <a:spcPts val="0"/>
              </a:spcAft>
              <a:buClr>
                <a:schemeClr val="dk1"/>
              </a:buClr>
              <a:buSzPts val="1100"/>
              <a:buFont typeface="Barlow Semi Condensed"/>
              <a:buChar char="●"/>
            </a:pPr>
            <a:r>
              <a:rPr b="1" lang="en" sz="1100">
                <a:solidFill>
                  <a:schemeClr val="dk1"/>
                </a:solidFill>
                <a:latin typeface="Barlow Semi Condensed"/>
                <a:ea typeface="Barlow Semi Condensed"/>
                <a:cs typeface="Barlow Semi Condensed"/>
                <a:sym typeface="Barlow Semi Condensed"/>
              </a:rPr>
              <a:t>Attended Event + Only Pre or Post Survey: </a:t>
            </a:r>
            <a:r>
              <a:rPr b="1" lang="en" sz="1100" u="sng">
                <a:solidFill>
                  <a:srgbClr val="FD652F"/>
                </a:solidFill>
                <a:latin typeface="Barlow Semi Condensed"/>
                <a:ea typeface="Barlow Semi Condensed"/>
                <a:cs typeface="Barlow Semi Condensed"/>
                <a:sym typeface="Barlow Semi Condensed"/>
              </a:rPr>
              <a:t>7 points</a:t>
            </a:r>
            <a:endParaRPr b="1" sz="1100" u="sng">
              <a:solidFill>
                <a:srgbClr val="FD652F"/>
              </a:solidFill>
              <a:latin typeface="Barlow Semi Condensed"/>
              <a:ea typeface="Barlow Semi Condensed"/>
              <a:cs typeface="Barlow Semi Condensed"/>
              <a:sym typeface="Barlow Semi Condensed"/>
            </a:endParaRPr>
          </a:p>
          <a:p>
            <a:pPr indent="-298450" lvl="0" marL="457200" rtl="0" algn="l">
              <a:lnSpc>
                <a:spcPct val="115000"/>
              </a:lnSpc>
              <a:spcBef>
                <a:spcPts val="0"/>
              </a:spcBef>
              <a:spcAft>
                <a:spcPts val="0"/>
              </a:spcAft>
              <a:buClr>
                <a:schemeClr val="dk1"/>
              </a:buClr>
              <a:buSzPts val="1100"/>
              <a:buFont typeface="Barlow Semi Condensed"/>
              <a:buChar char="●"/>
            </a:pPr>
            <a:r>
              <a:rPr b="1" lang="en" sz="1100">
                <a:solidFill>
                  <a:schemeClr val="dk1"/>
                </a:solidFill>
                <a:latin typeface="Barlow Semi Condensed"/>
                <a:ea typeface="Barlow Semi Condensed"/>
                <a:cs typeface="Barlow Semi Condensed"/>
                <a:sym typeface="Barlow Semi Condensed"/>
              </a:rPr>
              <a:t>Attended Event but No Survey: </a:t>
            </a:r>
            <a:r>
              <a:rPr b="1" lang="en" sz="1100" u="sng">
                <a:solidFill>
                  <a:srgbClr val="FD652F"/>
                </a:solidFill>
                <a:latin typeface="Barlow Semi Condensed"/>
                <a:ea typeface="Barlow Semi Condensed"/>
                <a:cs typeface="Barlow Semi Condensed"/>
                <a:sym typeface="Barlow Semi Condensed"/>
              </a:rPr>
              <a:t>5 points</a:t>
            </a:r>
            <a:endParaRPr b="1" sz="1100" u="sng">
              <a:solidFill>
                <a:srgbClr val="FD652F"/>
              </a:solidFill>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Barlow Semi Condensed"/>
                <a:ea typeface="Barlow Semi Condensed"/>
                <a:cs typeface="Barlow Semi Condensed"/>
                <a:sym typeface="Barlow Semi Condensed"/>
              </a:rPr>
              <a:t>Bonus Points for Early Engagement (Before the Announcement):</a:t>
            </a:r>
            <a:endParaRPr b="1" sz="1100">
              <a:solidFill>
                <a:schemeClr val="dk1"/>
              </a:solidFill>
              <a:latin typeface="Barlow Semi Condensed"/>
              <a:ea typeface="Barlow Semi Condensed"/>
              <a:cs typeface="Barlow Semi Condensed"/>
              <a:sym typeface="Barlow Semi Condensed"/>
            </a:endParaRPr>
          </a:p>
          <a:p>
            <a:pPr indent="-298450" lvl="0" marL="457200" rtl="0" algn="l">
              <a:lnSpc>
                <a:spcPct val="115000"/>
              </a:lnSpc>
              <a:spcBef>
                <a:spcPts val="1200"/>
              </a:spcBef>
              <a:spcAft>
                <a:spcPts val="0"/>
              </a:spcAft>
              <a:buClr>
                <a:schemeClr val="dk1"/>
              </a:buClr>
              <a:buSzPts val="1100"/>
              <a:buFont typeface="Barlow Semi Condensed"/>
              <a:buChar char="●"/>
            </a:pPr>
            <a:r>
              <a:rPr b="1" lang="en" sz="1100">
                <a:solidFill>
                  <a:schemeClr val="dk1"/>
                </a:solidFill>
                <a:latin typeface="Barlow Semi Condensed"/>
                <a:ea typeface="Barlow Semi Condensed"/>
                <a:cs typeface="Barlow Semi Condensed"/>
                <a:sym typeface="Barlow Semi Condensed"/>
              </a:rPr>
              <a:t>Attended 3+ Events Before Announcement: </a:t>
            </a:r>
            <a:r>
              <a:rPr b="1" lang="en" sz="1100" u="sng">
                <a:solidFill>
                  <a:srgbClr val="FD652F"/>
                </a:solidFill>
                <a:latin typeface="Barlow Semi Condensed"/>
                <a:ea typeface="Barlow Semi Condensed"/>
                <a:cs typeface="Barlow Semi Condensed"/>
                <a:sym typeface="Barlow Semi Condensed"/>
              </a:rPr>
              <a:t>15 bonus points</a:t>
            </a:r>
            <a:endParaRPr b="1" sz="1100" u="sng">
              <a:solidFill>
                <a:srgbClr val="FD652F"/>
              </a:solidFill>
              <a:latin typeface="Barlow Semi Condensed"/>
              <a:ea typeface="Barlow Semi Condensed"/>
              <a:cs typeface="Barlow Semi Condensed"/>
              <a:sym typeface="Barlow Semi Condensed"/>
            </a:endParaRPr>
          </a:p>
          <a:p>
            <a:pPr indent="-298450" lvl="0" marL="457200" rtl="0" algn="l">
              <a:lnSpc>
                <a:spcPct val="115000"/>
              </a:lnSpc>
              <a:spcBef>
                <a:spcPts val="0"/>
              </a:spcBef>
              <a:spcAft>
                <a:spcPts val="0"/>
              </a:spcAft>
              <a:buClr>
                <a:schemeClr val="dk1"/>
              </a:buClr>
              <a:buSzPts val="1100"/>
              <a:buFont typeface="Barlow Semi Condensed"/>
              <a:buChar char="●"/>
            </a:pPr>
            <a:r>
              <a:rPr b="1" lang="en" sz="1100">
                <a:solidFill>
                  <a:schemeClr val="dk1"/>
                </a:solidFill>
                <a:latin typeface="Barlow Semi Condensed"/>
                <a:ea typeface="Barlow Semi Condensed"/>
                <a:cs typeface="Barlow Semi Condensed"/>
                <a:sym typeface="Barlow Semi Condensed"/>
              </a:rPr>
              <a:t>Attended 1-2 Events Before Announcement: </a:t>
            </a:r>
            <a:r>
              <a:rPr b="1" lang="en" sz="1100" u="sng">
                <a:solidFill>
                  <a:srgbClr val="FD652F"/>
                </a:solidFill>
                <a:latin typeface="Barlow Semi Condensed"/>
                <a:ea typeface="Barlow Semi Condensed"/>
                <a:cs typeface="Barlow Semi Condensed"/>
                <a:sym typeface="Barlow Semi Condensed"/>
              </a:rPr>
              <a:t>10 bonus points</a:t>
            </a:r>
            <a:endParaRPr b="1" sz="1100" u="sng">
              <a:solidFill>
                <a:srgbClr val="FD652F"/>
              </a:solidFill>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Barlow Semi Condensed"/>
                <a:ea typeface="Barlow Semi Condensed"/>
                <a:cs typeface="Barlow Semi Condensed"/>
                <a:sym typeface="Barlow Semi Condensed"/>
              </a:rPr>
              <a:t>Additional Engagement:</a:t>
            </a:r>
            <a:endParaRPr b="1" sz="1100">
              <a:solidFill>
                <a:schemeClr val="dk1"/>
              </a:solidFill>
              <a:latin typeface="Barlow Semi Condensed"/>
              <a:ea typeface="Barlow Semi Condensed"/>
              <a:cs typeface="Barlow Semi Condensed"/>
              <a:sym typeface="Barlow Semi Condensed"/>
            </a:endParaRPr>
          </a:p>
          <a:p>
            <a:pPr indent="-298450" lvl="0" marL="457200" rtl="0" algn="l">
              <a:lnSpc>
                <a:spcPct val="115000"/>
              </a:lnSpc>
              <a:spcBef>
                <a:spcPts val="1200"/>
              </a:spcBef>
              <a:spcAft>
                <a:spcPts val="0"/>
              </a:spcAft>
              <a:buClr>
                <a:schemeClr val="dk1"/>
              </a:buClr>
              <a:buSzPts val="1100"/>
              <a:buFont typeface="Barlow Semi Condensed"/>
              <a:buChar char="●"/>
            </a:pPr>
            <a:r>
              <a:rPr b="1" lang="en" sz="1100">
                <a:solidFill>
                  <a:schemeClr val="dk1"/>
                </a:solidFill>
                <a:latin typeface="Barlow Semi Condensed"/>
                <a:ea typeface="Barlow Semi Condensed"/>
                <a:cs typeface="Barlow Semi Condensed"/>
                <a:sym typeface="Barlow Semi Condensed"/>
              </a:rPr>
              <a:t>Shared Event on Social Media: </a:t>
            </a:r>
            <a:r>
              <a:rPr b="1" lang="en" sz="1100" u="sng">
                <a:solidFill>
                  <a:srgbClr val="FD652F"/>
                </a:solidFill>
                <a:latin typeface="Barlow Semi Condensed"/>
                <a:ea typeface="Barlow Semi Condensed"/>
                <a:cs typeface="Barlow Semi Condensed"/>
                <a:sym typeface="Barlow Semi Condensed"/>
              </a:rPr>
              <a:t>5 points</a:t>
            </a:r>
            <a:endParaRPr b="1" sz="1100" u="sng">
              <a:solidFill>
                <a:srgbClr val="FD652F"/>
              </a:solidFill>
              <a:latin typeface="Barlow Semi Condensed"/>
              <a:ea typeface="Barlow Semi Condensed"/>
              <a:cs typeface="Barlow Semi Condensed"/>
              <a:sym typeface="Barlow Semi Condensed"/>
            </a:endParaRPr>
          </a:p>
          <a:p>
            <a:pPr indent="-298450" lvl="0" marL="457200" rtl="0" algn="l">
              <a:lnSpc>
                <a:spcPct val="115000"/>
              </a:lnSpc>
              <a:spcBef>
                <a:spcPts val="0"/>
              </a:spcBef>
              <a:spcAft>
                <a:spcPts val="0"/>
              </a:spcAft>
              <a:buClr>
                <a:schemeClr val="dk1"/>
              </a:buClr>
              <a:buSzPts val="1100"/>
              <a:buFont typeface="Barlow Semi Condensed"/>
              <a:buChar char="●"/>
            </a:pPr>
            <a:r>
              <a:rPr b="1" lang="en" sz="1100">
                <a:solidFill>
                  <a:schemeClr val="dk1"/>
                </a:solidFill>
                <a:latin typeface="Barlow Semi Condensed"/>
                <a:ea typeface="Barlow Semi Condensed"/>
                <a:cs typeface="Barlow Semi Condensed"/>
                <a:sym typeface="Barlow Semi Condensed"/>
              </a:rPr>
              <a:t>Brought a New Member to an Event: </a:t>
            </a:r>
            <a:r>
              <a:rPr b="1" lang="en" sz="1100" u="sng">
                <a:solidFill>
                  <a:srgbClr val="FD652F"/>
                </a:solidFill>
                <a:latin typeface="Barlow Semi Condensed"/>
                <a:ea typeface="Barlow Semi Condensed"/>
                <a:cs typeface="Barlow Semi Condensed"/>
                <a:sym typeface="Barlow Semi Condensed"/>
              </a:rPr>
              <a:t>10 points</a:t>
            </a:r>
            <a:endParaRPr b="1" sz="1100" u="sng">
              <a:solidFill>
                <a:srgbClr val="FD652F"/>
              </a:solidFill>
              <a:latin typeface="Barlow Semi Condensed"/>
              <a:ea typeface="Barlow Semi Condensed"/>
              <a:cs typeface="Barlow Semi Condensed"/>
              <a:sym typeface="Barlow Semi Condensed"/>
            </a:endParaRPr>
          </a:p>
          <a:p>
            <a:pPr indent="0" lvl="0" marL="0" rtl="0" algn="l">
              <a:spcBef>
                <a:spcPts val="1200"/>
              </a:spcBef>
              <a:spcAft>
                <a:spcPts val="0"/>
              </a:spcAft>
              <a:buNone/>
            </a:pPr>
            <a:r>
              <a:t/>
            </a:r>
            <a:endParaRPr sz="1800">
              <a:solidFill>
                <a:schemeClr val="dk2"/>
              </a:solidFill>
            </a:endParaRPr>
          </a:p>
        </p:txBody>
      </p:sp>
      <p:sp>
        <p:nvSpPr>
          <p:cNvPr id="231" name="Google Shape;231;p28"/>
          <p:cNvSpPr txBox="1"/>
          <p:nvPr/>
        </p:nvSpPr>
        <p:spPr>
          <a:xfrm>
            <a:off x="5598925" y="1650775"/>
            <a:ext cx="3000000" cy="228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Barlow Semi Condensed"/>
                <a:ea typeface="Barlow Semi Condensed"/>
                <a:cs typeface="Barlow Semi Condensed"/>
                <a:sym typeface="Barlow Semi Condensed"/>
              </a:rPr>
              <a:t>Requirements:</a:t>
            </a:r>
            <a:endParaRPr b="1" sz="1600">
              <a:solidFill>
                <a:schemeClr val="dk1"/>
              </a:solidFill>
              <a:latin typeface="Barlow Semi Condensed"/>
              <a:ea typeface="Barlow Semi Condensed"/>
              <a:cs typeface="Barlow Semi Condensed"/>
              <a:sym typeface="Barlow Semi Condensed"/>
            </a:endParaRPr>
          </a:p>
          <a:p>
            <a:pPr indent="-330200" lvl="0" marL="457200" rtl="0" algn="l">
              <a:lnSpc>
                <a:spcPct val="115000"/>
              </a:lnSpc>
              <a:spcBef>
                <a:spcPts val="1200"/>
              </a:spcBef>
              <a:spcAft>
                <a:spcPts val="0"/>
              </a:spcAft>
              <a:buClr>
                <a:schemeClr val="dk1"/>
              </a:buClr>
              <a:buSzPts val="1600"/>
              <a:buFont typeface="Barlow Semi Condensed"/>
              <a:buAutoNum type="arabicPeriod"/>
            </a:pPr>
            <a:r>
              <a:rPr b="1" lang="en" sz="1600">
                <a:solidFill>
                  <a:schemeClr val="dk1"/>
                </a:solidFill>
                <a:latin typeface="Barlow Semi Condensed"/>
                <a:ea typeface="Barlow Semi Condensed"/>
                <a:cs typeface="Barlow Semi Condensed"/>
                <a:sym typeface="Barlow Semi Condensed"/>
              </a:rPr>
              <a:t>Must be an undergraduate student!</a:t>
            </a:r>
            <a:endParaRPr b="1" sz="1600">
              <a:solidFill>
                <a:schemeClr val="dk1"/>
              </a:solidFill>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latin typeface="Barlow Semi Condensed"/>
                <a:ea typeface="Barlow Semi Condensed"/>
                <a:cs typeface="Barlow Semi Condensed"/>
                <a:sym typeface="Barlow Semi Condensed"/>
              </a:rPr>
              <a:t>Must be attending National Convention in-person!</a:t>
            </a:r>
            <a:endParaRPr b="1" sz="1600">
              <a:solidFill>
                <a:schemeClr val="dk1"/>
              </a:solidFill>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latin typeface="Barlow Semi Condensed"/>
                <a:ea typeface="Barlow Semi Condensed"/>
                <a:cs typeface="Barlow Semi Condensed"/>
                <a:sym typeface="Barlow Semi Condensed"/>
              </a:rPr>
              <a:t>Must be in the one of the top point earners!</a:t>
            </a:r>
            <a:endParaRPr b="1" sz="1200">
              <a:solidFill>
                <a:schemeClr val="dk1"/>
              </a:solidFill>
              <a:latin typeface="Barlow Semi Condensed"/>
              <a:ea typeface="Barlow Semi Condensed"/>
              <a:cs typeface="Barlow Semi Condensed"/>
              <a:sym typeface="Barlow Semi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29"/>
          <p:cNvSpPr txBox="1"/>
          <p:nvPr>
            <p:ph idx="1" type="body"/>
          </p:nvPr>
        </p:nvSpPr>
        <p:spPr>
          <a:xfrm>
            <a:off x="311700" y="863550"/>
            <a:ext cx="5329500" cy="38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Still have questions? Join our Q&amp;A Session</a:t>
            </a:r>
            <a:endParaRPr/>
          </a:p>
        </p:txBody>
      </p:sp>
      <p:pic>
        <p:nvPicPr>
          <p:cNvPr id="238" name="Google Shape;238;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9" name="Google Shape;239;p29"/>
          <p:cNvSpPr txBox="1"/>
          <p:nvPr/>
        </p:nvSpPr>
        <p:spPr>
          <a:xfrm>
            <a:off x="1175925" y="262500"/>
            <a:ext cx="44652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NC Q&amp;A SESSIONS</a:t>
            </a:r>
            <a:endParaRPr b="1" sz="2600">
              <a:latin typeface="Barlow Semi Condensed"/>
              <a:ea typeface="Barlow Semi Condensed"/>
              <a:cs typeface="Barlow Semi Condensed"/>
              <a:sym typeface="Barlow Semi Condensed"/>
            </a:endParaRPr>
          </a:p>
        </p:txBody>
      </p:sp>
      <p:sp>
        <p:nvSpPr>
          <p:cNvPr id="240" name="Google Shape;240;p29"/>
          <p:cNvSpPr txBox="1"/>
          <p:nvPr/>
        </p:nvSpPr>
        <p:spPr>
          <a:xfrm>
            <a:off x="311700" y="847500"/>
            <a:ext cx="5329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Barlow Semi Condensed"/>
                <a:ea typeface="Barlow Semi Condensed"/>
                <a:cs typeface="Barlow Semi Condensed"/>
                <a:sym typeface="Barlow Semi Condensed"/>
              </a:rPr>
              <a:t>Still have questions regarding registration or national convention? Join us for our Q&amp;A. </a:t>
            </a:r>
            <a:endParaRPr b="1" sz="19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600">
              <a:latin typeface="Barlow Semi Condensed"/>
              <a:ea typeface="Barlow Semi Condensed"/>
              <a:cs typeface="Barlow Semi Condensed"/>
              <a:sym typeface="Barlow Semi Condensed"/>
            </a:endParaRPr>
          </a:p>
        </p:txBody>
      </p:sp>
      <p:pic>
        <p:nvPicPr>
          <p:cNvPr id="241" name="Google Shape;241;p29"/>
          <p:cNvPicPr preferRelativeResize="0"/>
          <p:nvPr/>
        </p:nvPicPr>
        <p:blipFill rotWithShape="1">
          <a:blip r:embed="rId4">
            <a:alphaModFix/>
          </a:blip>
          <a:srcRect b="13986" l="0" r="0" t="13993"/>
          <a:stretch/>
        </p:blipFill>
        <p:spPr>
          <a:xfrm>
            <a:off x="5954250" y="1378175"/>
            <a:ext cx="2793426" cy="2682500"/>
          </a:xfrm>
          <a:prstGeom prst="rect">
            <a:avLst/>
          </a:prstGeom>
          <a:noFill/>
          <a:ln>
            <a:noFill/>
          </a:ln>
        </p:spPr>
      </p:pic>
      <p:sp>
        <p:nvSpPr>
          <p:cNvPr id="242" name="Google Shape;242;p29"/>
          <p:cNvSpPr txBox="1"/>
          <p:nvPr/>
        </p:nvSpPr>
        <p:spPr>
          <a:xfrm>
            <a:off x="743850" y="1928150"/>
            <a:ext cx="44652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Barlow Semi Condensed"/>
                <a:ea typeface="Barlow Semi Condensed"/>
                <a:cs typeface="Barlow Semi Condensed"/>
                <a:sym typeface="Barlow Semi Condensed"/>
              </a:rPr>
              <a:t>October 11th, 2024</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2000">
                <a:solidFill>
                  <a:schemeClr val="dk1"/>
                </a:solidFill>
                <a:latin typeface="Barlow Semi Condensed"/>
                <a:ea typeface="Barlow Semi Condensed"/>
                <a:cs typeface="Barlow Semi Condensed"/>
                <a:sym typeface="Barlow Semi Condensed"/>
              </a:rPr>
              <a:t>Engineering East</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2000">
                <a:solidFill>
                  <a:schemeClr val="dk1"/>
                </a:solidFill>
                <a:latin typeface="Barlow Semi Condensed"/>
                <a:ea typeface="Barlow Semi Condensed"/>
                <a:cs typeface="Barlow Semi Condensed"/>
                <a:sym typeface="Barlow Semi Condensed"/>
              </a:rPr>
              <a:t>5:30pm - 6:30pm</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9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900">
                <a:solidFill>
                  <a:schemeClr val="dk1"/>
                </a:solidFill>
                <a:latin typeface="Barlow Semi Condensed"/>
                <a:ea typeface="Barlow Semi Condensed"/>
                <a:cs typeface="Barlow Semi Condensed"/>
                <a:sym typeface="Barlow Semi Condensed"/>
              </a:rPr>
              <a:t>Google Meets Link will be provided sooner to the date</a:t>
            </a:r>
            <a:endParaRPr b="1" sz="1900">
              <a:solidFill>
                <a:schemeClr val="dk1"/>
              </a:solidFill>
              <a:latin typeface="Barlow Semi Condensed"/>
              <a:ea typeface="Barlow Semi Condensed"/>
              <a:cs typeface="Barlow Semi Condensed"/>
              <a:sym typeface="Barlow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0"/>
          <p:cNvPicPr preferRelativeResize="0"/>
          <p:nvPr/>
        </p:nvPicPr>
        <p:blipFill>
          <a:blip r:embed="rId3">
            <a:alphaModFix/>
          </a:blip>
          <a:stretch>
            <a:fillRect/>
          </a:stretch>
        </p:blipFill>
        <p:spPr>
          <a:xfrm>
            <a:off x="76200" y="0"/>
            <a:ext cx="9144000" cy="5143500"/>
          </a:xfrm>
          <a:prstGeom prst="rect">
            <a:avLst/>
          </a:prstGeom>
          <a:noFill/>
          <a:ln>
            <a:noFill/>
          </a:ln>
        </p:spPr>
      </p:pic>
      <p:sp>
        <p:nvSpPr>
          <p:cNvPr id="248" name="Google Shape;248;p30"/>
          <p:cNvSpPr txBox="1"/>
          <p:nvPr/>
        </p:nvSpPr>
        <p:spPr>
          <a:xfrm>
            <a:off x="6361025" y="272750"/>
            <a:ext cx="2587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SHPE CONNECT</a:t>
            </a:r>
            <a:endParaRPr b="1" sz="2600">
              <a:latin typeface="Barlow Semi Condensed"/>
              <a:ea typeface="Barlow Semi Condensed"/>
              <a:cs typeface="Barlow Semi Condensed"/>
              <a:sym typeface="Barlow Semi Condensed"/>
            </a:endParaRPr>
          </a:p>
        </p:txBody>
      </p:sp>
      <p:sp>
        <p:nvSpPr>
          <p:cNvPr id="249" name="Google Shape;249;p30"/>
          <p:cNvSpPr txBox="1"/>
          <p:nvPr/>
        </p:nvSpPr>
        <p:spPr>
          <a:xfrm>
            <a:off x="2218900" y="272750"/>
            <a:ext cx="21876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OWL CENTRAL</a:t>
            </a:r>
            <a:endParaRPr b="1" sz="2600">
              <a:latin typeface="Barlow Semi Condensed"/>
              <a:ea typeface="Barlow Semi Condensed"/>
              <a:cs typeface="Barlow Semi Condensed"/>
              <a:sym typeface="Barlow Semi Condensed"/>
            </a:endParaRPr>
          </a:p>
        </p:txBody>
      </p:sp>
      <p:sp>
        <p:nvSpPr>
          <p:cNvPr id="250" name="Google Shape;250;p30"/>
          <p:cNvSpPr txBox="1"/>
          <p:nvPr/>
        </p:nvSpPr>
        <p:spPr>
          <a:xfrm>
            <a:off x="242650" y="843000"/>
            <a:ext cx="4169100" cy="195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Go to SHPE on Owl Central</a:t>
            </a:r>
            <a:endParaRPr b="1" sz="1600" u="sng">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Click "Sign In" on the top- right corner, using your FAU Net ID and Password</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Click “Join” </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Click “Confirm”</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1000"/>
              </a:spcBef>
              <a:spcAft>
                <a:spcPts val="1000"/>
              </a:spcAft>
              <a:buNone/>
            </a:pPr>
            <a:r>
              <a:rPr b="1" lang="en" sz="1500">
                <a:solidFill>
                  <a:schemeClr val="dk1"/>
                </a:solidFill>
                <a:highlight>
                  <a:srgbClr val="FFFFFF"/>
                </a:highlight>
                <a:latin typeface="Barlow Semi Condensed"/>
                <a:ea typeface="Barlow Semi Condensed"/>
                <a:cs typeface="Barlow Semi Condensed"/>
                <a:sym typeface="Barlow Semi Condensed"/>
              </a:rPr>
              <a:t>Note: For exact steps, scan the QR code. </a:t>
            </a:r>
            <a:endParaRPr b="1" sz="1500">
              <a:solidFill>
                <a:schemeClr val="dk1"/>
              </a:solidFill>
              <a:highlight>
                <a:srgbClr val="FFFFFF"/>
              </a:highlight>
              <a:latin typeface="Barlow Semi Condensed"/>
              <a:ea typeface="Barlow Semi Condensed"/>
              <a:cs typeface="Barlow Semi Condensed"/>
              <a:sym typeface="Barlow Semi Condensed"/>
            </a:endParaRPr>
          </a:p>
        </p:txBody>
      </p:sp>
      <p:sp>
        <p:nvSpPr>
          <p:cNvPr id="251" name="Google Shape;251;p30"/>
          <p:cNvSpPr txBox="1"/>
          <p:nvPr/>
        </p:nvSpPr>
        <p:spPr>
          <a:xfrm>
            <a:off x="4779575" y="764225"/>
            <a:ext cx="4169100" cy="395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Undergraduate Membership: $10</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Graduate Membership: $15</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100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Login to existing account or create a new account on </a:t>
            </a:r>
            <a:r>
              <a:rPr b="1" lang="en" sz="1600" u="sng">
                <a:solidFill>
                  <a:schemeClr val="dk1"/>
                </a:solidFill>
                <a:highlight>
                  <a:srgbClr val="FFFFFF"/>
                </a:highlight>
                <a:latin typeface="Barlow Semi Condensed"/>
                <a:ea typeface="Barlow Semi Condensed"/>
                <a:cs typeface="Barlow Semi Condensed"/>
                <a:sym typeface="Barlow Semi Condensed"/>
                <a:hlinkClick r:id="rId4">
                  <a:extLst>
                    <a:ext uri="{A12FA001-AC4F-418D-AE19-62706E023703}">
                      <ahyp:hlinkClr val="tx"/>
                    </a:ext>
                  </a:extLst>
                </a:hlinkClick>
              </a:rPr>
              <a:t>www.shpeconnect.org</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Click on Join Membership.</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Select Member Type ( Example: Undergraduate) , add selection to your shopping cart.</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Select Region and Chapter Name (Region: 7, Chapter: Florida Atlantic University ), add to your cart.</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Proceed to checkout to complete payment.</a:t>
            </a:r>
            <a:endParaRPr b="1" sz="1600">
              <a:solidFill>
                <a:schemeClr val="dk1"/>
              </a:solidFill>
              <a:highlight>
                <a:srgbClr val="FFFFFF"/>
              </a:highlight>
              <a:latin typeface="Barlow Semi Condensed"/>
              <a:ea typeface="Barlow Semi Condensed"/>
              <a:cs typeface="Barlow Semi Condensed"/>
              <a:sym typeface="Barlow Semi Condensed"/>
            </a:endParaRPr>
          </a:p>
        </p:txBody>
      </p:sp>
      <p:pic>
        <p:nvPicPr>
          <p:cNvPr id="252" name="Google Shape;252;p30"/>
          <p:cNvPicPr preferRelativeResize="0"/>
          <p:nvPr/>
        </p:nvPicPr>
        <p:blipFill>
          <a:blip r:embed="rId5">
            <a:alphaModFix/>
          </a:blip>
          <a:stretch>
            <a:fillRect/>
          </a:stretch>
        </p:blipFill>
        <p:spPr>
          <a:xfrm>
            <a:off x="307150" y="2689331"/>
            <a:ext cx="4169100" cy="2169634"/>
          </a:xfrm>
          <a:prstGeom prst="rect">
            <a:avLst/>
          </a:prstGeom>
          <a:noFill/>
          <a:ln>
            <a:noFill/>
          </a:ln>
        </p:spPr>
      </p:pic>
      <p:sp>
        <p:nvSpPr>
          <p:cNvPr id="253" name="Google Shape;253;p30"/>
          <p:cNvSpPr txBox="1"/>
          <p:nvPr/>
        </p:nvSpPr>
        <p:spPr>
          <a:xfrm>
            <a:off x="995950" y="2689325"/>
            <a:ext cx="34158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latin typeface="Barlow Semi Condensed"/>
                <a:ea typeface="Barlow Semi Condensed"/>
                <a:cs typeface="Barlow Semi Condensed"/>
                <a:sym typeface="Barlow Semi Condensed"/>
              </a:rPr>
              <a:t>WHATSAPP + NEW MEMBER FORM</a:t>
            </a:r>
            <a:endParaRPr b="1" sz="1800">
              <a:latin typeface="Barlow Semi Condensed"/>
              <a:ea typeface="Barlow Semi Condensed"/>
              <a:cs typeface="Barlow Semi Condensed"/>
              <a:sym typeface="Barlow Semi Condensed"/>
            </a:endParaRPr>
          </a:p>
        </p:txBody>
      </p:sp>
      <p:pic>
        <p:nvPicPr>
          <p:cNvPr id="254" name="Google Shape;254;p30"/>
          <p:cNvPicPr preferRelativeResize="0"/>
          <p:nvPr/>
        </p:nvPicPr>
        <p:blipFill>
          <a:blip r:embed="rId6">
            <a:alphaModFix/>
          </a:blip>
          <a:stretch>
            <a:fillRect/>
          </a:stretch>
        </p:blipFill>
        <p:spPr>
          <a:xfrm>
            <a:off x="1545246" y="3274325"/>
            <a:ext cx="1563899" cy="1563899"/>
          </a:xfrm>
          <a:prstGeom prst="rect">
            <a:avLst/>
          </a:prstGeom>
          <a:noFill/>
          <a:ln>
            <a:noFill/>
          </a:ln>
        </p:spPr>
      </p:pic>
      <p:pic>
        <p:nvPicPr>
          <p:cNvPr id="255" name="Google Shape;255;p30"/>
          <p:cNvPicPr preferRelativeResize="0"/>
          <p:nvPr/>
        </p:nvPicPr>
        <p:blipFill rotWithShape="1">
          <a:blip r:embed="rId7">
            <a:alphaModFix/>
          </a:blip>
          <a:srcRect b="41368" l="5910" r="50531" t="38751"/>
          <a:stretch/>
        </p:blipFill>
        <p:spPr>
          <a:xfrm>
            <a:off x="3496825" y="1745725"/>
            <a:ext cx="914925" cy="903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61" name="Google Shape;261;p31"/>
          <p:cNvPicPr preferRelativeResize="0"/>
          <p:nvPr/>
        </p:nvPicPr>
        <p:blipFill rotWithShape="1">
          <a:blip r:embed="rId4">
            <a:alphaModFix/>
          </a:blip>
          <a:srcRect b="4448" l="9604" r="9548" t="5688"/>
          <a:stretch/>
        </p:blipFill>
        <p:spPr>
          <a:xfrm>
            <a:off x="1042225" y="765675"/>
            <a:ext cx="1264875" cy="1674625"/>
          </a:xfrm>
          <a:prstGeom prst="rect">
            <a:avLst/>
          </a:prstGeom>
          <a:noFill/>
          <a:ln>
            <a:noFill/>
          </a:ln>
        </p:spPr>
      </p:pic>
      <p:pic>
        <p:nvPicPr>
          <p:cNvPr id="262" name="Google Shape;262;p31"/>
          <p:cNvPicPr preferRelativeResize="0"/>
          <p:nvPr/>
        </p:nvPicPr>
        <p:blipFill rotWithShape="1">
          <a:blip r:embed="rId5">
            <a:alphaModFix/>
          </a:blip>
          <a:srcRect b="2733" l="8048" r="10901" t="3641"/>
          <a:stretch/>
        </p:blipFill>
        <p:spPr>
          <a:xfrm>
            <a:off x="1042225" y="3107075"/>
            <a:ext cx="1264875" cy="1650176"/>
          </a:xfrm>
          <a:prstGeom prst="rect">
            <a:avLst/>
          </a:prstGeom>
          <a:noFill/>
          <a:ln>
            <a:noFill/>
          </a:ln>
        </p:spPr>
      </p:pic>
      <p:sp>
        <p:nvSpPr>
          <p:cNvPr id="263" name="Google Shape;263;p31"/>
          <p:cNvSpPr txBox="1"/>
          <p:nvPr/>
        </p:nvSpPr>
        <p:spPr>
          <a:xfrm>
            <a:off x="6106275" y="333400"/>
            <a:ext cx="2587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FREE STOLES</a:t>
            </a:r>
            <a:endParaRPr b="1" sz="2600">
              <a:latin typeface="Barlow Semi Condensed"/>
              <a:ea typeface="Barlow Semi Condensed"/>
              <a:cs typeface="Barlow Semi Condensed"/>
              <a:sym typeface="Barlow Semi Condensed"/>
            </a:endParaRPr>
          </a:p>
        </p:txBody>
      </p:sp>
      <p:sp>
        <p:nvSpPr>
          <p:cNvPr id="264" name="Google Shape;264;p31"/>
          <p:cNvSpPr txBox="1"/>
          <p:nvPr/>
        </p:nvSpPr>
        <p:spPr>
          <a:xfrm>
            <a:off x="4366900" y="918399"/>
            <a:ext cx="4376100" cy="3685500"/>
          </a:xfrm>
          <a:prstGeom prst="rect">
            <a:avLst/>
          </a:prstGeom>
          <a:noFill/>
          <a:ln>
            <a:noFill/>
          </a:ln>
        </p:spPr>
        <p:txBody>
          <a:bodyPr anchorCtr="0" anchor="ctr" bIns="34275" lIns="68575" spcFirstLastPara="1" rIns="68575" wrap="square" tIns="34275">
            <a:normAutofit/>
          </a:bodyPr>
          <a:lstStyle/>
          <a:p>
            <a:pPr indent="0" lvl="0" marL="0" rtl="0" algn="l">
              <a:spcBef>
                <a:spcPts val="300"/>
              </a:spcBef>
              <a:spcAft>
                <a:spcPts val="0"/>
              </a:spcAft>
              <a:buNone/>
            </a:pPr>
            <a:r>
              <a:rPr b="1" lang="en" sz="1800">
                <a:solidFill>
                  <a:srgbClr val="222222"/>
                </a:solidFill>
                <a:latin typeface="Barlow Semi Condensed"/>
                <a:ea typeface="Barlow Semi Condensed"/>
                <a:cs typeface="Barlow Semi Condensed"/>
                <a:sym typeface="Barlow Semi Condensed"/>
              </a:rPr>
              <a:t>Blue: Undergraduate Students</a:t>
            </a:r>
            <a:endParaRPr b="1" sz="1800">
              <a:solidFill>
                <a:srgbClr val="222222"/>
              </a:solidFill>
              <a:latin typeface="Barlow Semi Condensed"/>
              <a:ea typeface="Barlow Semi Condensed"/>
              <a:cs typeface="Barlow Semi Condensed"/>
              <a:sym typeface="Barlow Semi Condensed"/>
            </a:endParaRPr>
          </a:p>
          <a:p>
            <a:pPr indent="0" lvl="0" marL="0" rtl="0" algn="l">
              <a:spcBef>
                <a:spcPts val="300"/>
              </a:spcBef>
              <a:spcAft>
                <a:spcPts val="0"/>
              </a:spcAft>
              <a:buNone/>
            </a:pPr>
            <a:r>
              <a:rPr b="1" lang="en" sz="1800">
                <a:solidFill>
                  <a:srgbClr val="222222"/>
                </a:solidFill>
                <a:latin typeface="Barlow Semi Condensed"/>
                <a:ea typeface="Barlow Semi Condensed"/>
                <a:cs typeface="Barlow Semi Condensed"/>
                <a:sym typeface="Barlow Semi Condensed"/>
              </a:rPr>
              <a:t>Black: Graduate Students</a:t>
            </a:r>
            <a:endParaRPr b="1" sz="1800">
              <a:solidFill>
                <a:srgbClr val="222222"/>
              </a:solidFill>
              <a:latin typeface="Barlow Semi Condensed"/>
              <a:ea typeface="Barlow Semi Condensed"/>
              <a:cs typeface="Barlow Semi Condensed"/>
              <a:sym typeface="Barlow Semi Condensed"/>
            </a:endParaRPr>
          </a:p>
          <a:p>
            <a:pPr indent="0" lvl="0" marL="0" rtl="0" algn="l">
              <a:spcBef>
                <a:spcPts val="300"/>
              </a:spcBef>
              <a:spcAft>
                <a:spcPts val="0"/>
              </a:spcAft>
              <a:buNone/>
            </a:pPr>
            <a:r>
              <a:t/>
            </a:r>
            <a:endParaRPr b="1" sz="1800">
              <a:solidFill>
                <a:srgbClr val="222222"/>
              </a:solidFill>
              <a:latin typeface="Barlow Semi Condensed"/>
              <a:ea typeface="Barlow Semi Condensed"/>
              <a:cs typeface="Barlow Semi Condensed"/>
              <a:sym typeface="Barlow Semi Condensed"/>
            </a:endParaRPr>
          </a:p>
          <a:p>
            <a:pPr indent="0" lvl="0" marL="0" rtl="0" algn="l">
              <a:spcBef>
                <a:spcPts val="300"/>
              </a:spcBef>
              <a:spcAft>
                <a:spcPts val="0"/>
              </a:spcAft>
              <a:buNone/>
            </a:pPr>
            <a:r>
              <a:rPr b="1" lang="en" sz="1800">
                <a:solidFill>
                  <a:srgbClr val="222222"/>
                </a:solidFill>
                <a:latin typeface="Barlow Semi Condensed"/>
                <a:ea typeface="Barlow Semi Condensed"/>
                <a:cs typeface="Barlow Semi Condensed"/>
                <a:sym typeface="Barlow Semi Condensed"/>
              </a:rPr>
              <a:t>Requirements:</a:t>
            </a:r>
            <a:endParaRPr b="1" sz="1800">
              <a:solidFill>
                <a:srgbClr val="222222"/>
              </a:solidFill>
              <a:latin typeface="Barlow Semi Condensed"/>
              <a:ea typeface="Barlow Semi Condensed"/>
              <a:cs typeface="Barlow Semi Condensed"/>
              <a:sym typeface="Barlow Semi Condensed"/>
            </a:endParaRPr>
          </a:p>
          <a:p>
            <a:pPr indent="-342900" lvl="0" marL="457200" rtl="0" algn="l">
              <a:spcBef>
                <a:spcPts val="300"/>
              </a:spcBef>
              <a:spcAft>
                <a:spcPts val="0"/>
              </a:spcAft>
              <a:buClr>
                <a:srgbClr val="222222"/>
              </a:buClr>
              <a:buSzPts val="1800"/>
              <a:buFont typeface="Barlow Semi Condensed"/>
              <a:buAutoNum type="arabicPeriod"/>
            </a:pPr>
            <a:r>
              <a:rPr b="1" lang="en" sz="1800">
                <a:solidFill>
                  <a:srgbClr val="222222"/>
                </a:solidFill>
                <a:latin typeface="Barlow Semi Condensed"/>
                <a:ea typeface="Barlow Semi Condensed"/>
                <a:cs typeface="Barlow Semi Condensed"/>
                <a:sym typeface="Barlow Semi Condensed"/>
              </a:rPr>
              <a:t>Must be enrolled on Owl Central</a:t>
            </a:r>
            <a:endParaRPr b="1" sz="1800">
              <a:solidFill>
                <a:srgbClr val="222222"/>
              </a:solidFill>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222222"/>
              </a:buClr>
              <a:buSzPts val="1800"/>
              <a:buFont typeface="Barlow Semi Condensed"/>
              <a:buAutoNum type="arabicPeriod"/>
            </a:pPr>
            <a:r>
              <a:rPr b="1" lang="en" sz="1800">
                <a:solidFill>
                  <a:srgbClr val="222222"/>
                </a:solidFill>
                <a:latin typeface="Barlow Semi Condensed"/>
                <a:ea typeface="Barlow Semi Condensed"/>
                <a:cs typeface="Barlow Semi Condensed"/>
                <a:sym typeface="Barlow Semi Condensed"/>
              </a:rPr>
              <a:t>Must be enrolled on SHPE Connect for the 2024-2025 year</a:t>
            </a:r>
            <a:endParaRPr b="1" sz="1800">
              <a:solidFill>
                <a:srgbClr val="222222"/>
              </a:solidFill>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222222"/>
              </a:buClr>
              <a:buSzPts val="1800"/>
              <a:buFont typeface="Barlow Semi Condensed"/>
              <a:buAutoNum type="arabicPeriod"/>
            </a:pPr>
            <a:r>
              <a:rPr b="1" lang="en" sz="1800">
                <a:solidFill>
                  <a:srgbClr val="222222"/>
                </a:solidFill>
                <a:latin typeface="Barlow Semi Condensed"/>
                <a:ea typeface="Barlow Semi Condensed"/>
                <a:cs typeface="Barlow Semi Condensed"/>
                <a:sym typeface="Barlow Semi Condensed"/>
              </a:rPr>
              <a:t>Attend all four General Body Meetings</a:t>
            </a:r>
            <a:endParaRPr b="1" sz="1800">
              <a:solidFill>
                <a:srgbClr val="222222"/>
              </a:solidFill>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222222"/>
              </a:buClr>
              <a:buSzPts val="1800"/>
              <a:buFont typeface="Barlow Semi Condensed"/>
              <a:buAutoNum type="arabicPeriod"/>
            </a:pPr>
            <a:r>
              <a:rPr b="1" lang="en" sz="1800">
                <a:solidFill>
                  <a:srgbClr val="222222"/>
                </a:solidFill>
                <a:latin typeface="Barlow Semi Condensed"/>
                <a:ea typeface="Barlow Semi Condensed"/>
                <a:cs typeface="Barlow Semi Condensed"/>
                <a:sym typeface="Barlow Semi Condensed"/>
              </a:rPr>
              <a:t>Attend LeaderSHPE</a:t>
            </a:r>
            <a:endParaRPr b="1" sz="1800">
              <a:solidFill>
                <a:srgbClr val="222222"/>
              </a:solidFill>
              <a:latin typeface="Barlow Semi Condensed"/>
              <a:ea typeface="Barlow Semi Condensed"/>
              <a:cs typeface="Barlow Semi Condensed"/>
              <a:sym typeface="Barlow Semi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68" name="Google Shape;68;p14"/>
          <p:cNvSpPr txBox="1"/>
          <p:nvPr/>
        </p:nvSpPr>
        <p:spPr>
          <a:xfrm>
            <a:off x="2712450" y="2094600"/>
            <a:ext cx="371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Barlow Semi Condensed"/>
                <a:ea typeface="Barlow Semi Condensed"/>
                <a:cs typeface="Barlow Semi Condensed"/>
                <a:sym typeface="Barlow Semi Condensed"/>
              </a:rPr>
              <a:t>HISTORY</a:t>
            </a:r>
            <a:endParaRPr b="1" sz="50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0" name="Google Shape;27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1" name="Google Shape;271;p32"/>
          <p:cNvPicPr preferRelativeResize="0"/>
          <p:nvPr/>
        </p:nvPicPr>
        <p:blipFill>
          <a:blip r:embed="rId3">
            <a:alphaModFix/>
          </a:blip>
          <a:stretch>
            <a:fillRect/>
          </a:stretch>
        </p:blipFill>
        <p:spPr>
          <a:xfrm>
            <a:off x="0" y="0"/>
            <a:ext cx="9144003" cy="5143501"/>
          </a:xfrm>
          <a:prstGeom prst="rect">
            <a:avLst/>
          </a:prstGeom>
          <a:noFill/>
          <a:ln>
            <a:noFill/>
          </a:ln>
        </p:spPr>
      </p:pic>
      <p:sp>
        <p:nvSpPr>
          <p:cNvPr id="272" name="Google Shape;272;p32"/>
          <p:cNvSpPr txBox="1"/>
          <p:nvPr/>
        </p:nvSpPr>
        <p:spPr>
          <a:xfrm>
            <a:off x="1110000" y="1872425"/>
            <a:ext cx="6924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Barlow Semi Condensed"/>
                <a:ea typeface="Barlow Semi Condensed"/>
                <a:cs typeface="Barlow Semi Condensed"/>
                <a:sym typeface="Barlow Semi Condensed"/>
              </a:rPr>
              <a:t>Breakout Time!</a:t>
            </a:r>
            <a:endParaRPr b="1" sz="5000">
              <a:solidFill>
                <a:schemeClr val="lt1"/>
              </a:solidFill>
              <a:latin typeface="Barlow Semi Condensed"/>
              <a:ea typeface="Barlow Semi Condensed"/>
              <a:cs typeface="Barlow Semi Condensed"/>
              <a:sym typeface="Barlow Semi Condensed"/>
            </a:endParaRPr>
          </a:p>
        </p:txBody>
      </p:sp>
      <p:pic>
        <p:nvPicPr>
          <p:cNvPr id="273" name="Google Shape;273;p32"/>
          <p:cNvPicPr preferRelativeResize="0"/>
          <p:nvPr/>
        </p:nvPicPr>
        <p:blipFill>
          <a:blip r:embed="rId4">
            <a:alphaModFix/>
          </a:blip>
          <a:stretch>
            <a:fillRect/>
          </a:stretch>
        </p:blipFill>
        <p:spPr>
          <a:xfrm>
            <a:off x="150675" y="3367075"/>
            <a:ext cx="1720450" cy="1697675"/>
          </a:xfrm>
          <a:prstGeom prst="rect">
            <a:avLst/>
          </a:prstGeom>
          <a:noFill/>
          <a:ln>
            <a:noFill/>
          </a:ln>
        </p:spPr>
      </p:pic>
      <p:sp>
        <p:nvSpPr>
          <p:cNvPr id="274" name="Google Shape;274;p32"/>
          <p:cNvSpPr txBox="1"/>
          <p:nvPr/>
        </p:nvSpPr>
        <p:spPr>
          <a:xfrm>
            <a:off x="-489100" y="287447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Barlow Semi Condensed"/>
                <a:ea typeface="Barlow Semi Condensed"/>
                <a:cs typeface="Barlow Semi Condensed"/>
                <a:sym typeface="Barlow Semi Condensed"/>
              </a:rPr>
              <a:t>POST SURVEY</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76" name="Google Shape;76;p15"/>
          <p:cNvSpPr txBox="1"/>
          <p:nvPr/>
        </p:nvSpPr>
        <p:spPr>
          <a:xfrm>
            <a:off x="1800225" y="438875"/>
            <a:ext cx="30000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solidFill>
                  <a:schemeClr val="dk1"/>
                </a:solidFill>
                <a:latin typeface="Barlow Semi Condensed"/>
                <a:ea typeface="Barlow Semi Condensed"/>
                <a:cs typeface="Barlow Semi Condensed"/>
                <a:sym typeface="Barlow Semi Condensed"/>
              </a:rPr>
              <a:t>OUR FOUNDER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 name="Google Shape;83;p16"/>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89" name="Google Shape;89;p17"/>
          <p:cNvSpPr txBox="1"/>
          <p:nvPr/>
        </p:nvSpPr>
        <p:spPr>
          <a:xfrm>
            <a:off x="1541450" y="262500"/>
            <a:ext cx="70722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REGIONAL MAP</a:t>
            </a:r>
            <a:endParaRPr b="1" sz="2600">
              <a:latin typeface="Barlow Semi Condensed"/>
              <a:ea typeface="Barlow Semi Condensed"/>
              <a:cs typeface="Barlow Semi Condensed"/>
              <a:sym typeface="Barlow Semi Condensed"/>
            </a:endParaRPr>
          </a:p>
        </p:txBody>
      </p:sp>
      <p:pic>
        <p:nvPicPr>
          <p:cNvPr id="90" name="Google Shape;90;p17"/>
          <p:cNvPicPr preferRelativeResize="0"/>
          <p:nvPr/>
        </p:nvPicPr>
        <p:blipFill rotWithShape="1">
          <a:blip r:embed="rId4">
            <a:alphaModFix/>
          </a:blip>
          <a:srcRect b="0" l="0" r="0" t="0"/>
          <a:stretch/>
        </p:blipFill>
        <p:spPr>
          <a:xfrm>
            <a:off x="631875" y="1014300"/>
            <a:ext cx="5726100" cy="3570900"/>
          </a:xfrm>
          <a:prstGeom prst="rect">
            <a:avLst/>
          </a:prstGeom>
          <a:noFill/>
          <a:ln>
            <a:noFill/>
          </a:ln>
        </p:spPr>
      </p:pic>
      <p:sp>
        <p:nvSpPr>
          <p:cNvPr id="91" name="Google Shape;91;p17"/>
          <p:cNvSpPr txBox="1"/>
          <p:nvPr/>
        </p:nvSpPr>
        <p:spPr>
          <a:xfrm>
            <a:off x="6391825" y="948900"/>
            <a:ext cx="2255700" cy="3701700"/>
          </a:xfrm>
          <a:prstGeom prst="rect">
            <a:avLst/>
          </a:prstGeom>
          <a:noFill/>
          <a:ln>
            <a:noFill/>
          </a:ln>
        </p:spPr>
        <p:txBody>
          <a:bodyPr anchorCtr="0" anchor="t" bIns="91425" lIns="91425" spcFirstLastPara="1" rIns="91425" wrap="square" tIns="91425">
            <a:spAutoFit/>
          </a:bodyPr>
          <a:lstStyle/>
          <a:p>
            <a:pPr indent="0" lvl="0" marL="0" rtl="0" algn="r">
              <a:lnSpc>
                <a:spcPct val="89655"/>
              </a:lnSpc>
              <a:spcBef>
                <a:spcPts val="0"/>
              </a:spcBef>
              <a:spcAft>
                <a:spcPts val="0"/>
              </a:spcAft>
              <a:buNone/>
            </a:pPr>
            <a:r>
              <a:rPr b="1" lang="en" sz="3600" u="sng">
                <a:solidFill>
                  <a:srgbClr val="FD652F"/>
                </a:solidFill>
                <a:latin typeface="Barlow Semi Condensed"/>
                <a:ea typeface="Barlow Semi Condensed"/>
                <a:cs typeface="Barlow Semi Condensed"/>
                <a:sym typeface="Barlow Semi Condensed"/>
              </a:rPr>
              <a:t>Region 7</a:t>
            </a:r>
            <a:endParaRPr b="1" sz="3600" u="sng">
              <a:solidFill>
                <a:srgbClr val="FD652F"/>
              </a:solidFill>
              <a:latin typeface="Barlow Semi Condensed"/>
              <a:ea typeface="Barlow Semi Condensed"/>
              <a:cs typeface="Barlow Semi Condensed"/>
              <a:sym typeface="Barlow Semi Condensed"/>
            </a:endParaRPr>
          </a:p>
          <a:p>
            <a:pPr indent="0" lvl="0" marL="0" rtl="0" algn="r">
              <a:lnSpc>
                <a:spcPct val="90000"/>
              </a:lnSpc>
              <a:spcBef>
                <a:spcPts val="1500"/>
              </a:spcBef>
              <a:spcAft>
                <a:spcPts val="0"/>
              </a:spcAft>
              <a:buNone/>
            </a:pPr>
            <a:r>
              <a:rPr b="1" lang="en" sz="3600">
                <a:solidFill>
                  <a:srgbClr val="001F5B"/>
                </a:solidFill>
                <a:latin typeface="Barlow Semi Condensed"/>
                <a:ea typeface="Barlow Semi Condensed"/>
                <a:cs typeface="Barlow Semi Condensed"/>
                <a:sym typeface="Barlow Semi Condensed"/>
              </a:rPr>
              <a:t>Con la Región Siete. ¡Nadie se mete!</a:t>
            </a:r>
            <a:endParaRPr b="1" sz="3600">
              <a:solidFill>
                <a:srgbClr val="001F5B"/>
              </a:solidFill>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8"/>
          <p:cNvPicPr preferRelativeResize="0"/>
          <p:nvPr/>
        </p:nvPicPr>
        <p:blipFill>
          <a:blip r:embed="rId3">
            <a:alphaModFix/>
          </a:blip>
          <a:stretch>
            <a:fillRect/>
          </a:stretch>
        </p:blipFill>
        <p:spPr>
          <a:xfrm>
            <a:off x="0" y="0"/>
            <a:ext cx="9144003" cy="5143501"/>
          </a:xfrm>
          <a:prstGeom prst="rect">
            <a:avLst/>
          </a:prstGeom>
          <a:noFill/>
          <a:ln>
            <a:noFill/>
          </a:ln>
        </p:spPr>
      </p:pic>
      <p:sp>
        <p:nvSpPr>
          <p:cNvPr id="99" name="Google Shape;99;p18"/>
          <p:cNvSpPr txBox="1"/>
          <p:nvPr/>
        </p:nvSpPr>
        <p:spPr>
          <a:xfrm>
            <a:off x="823050" y="2094600"/>
            <a:ext cx="7497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Barlow Semi Condensed"/>
                <a:ea typeface="Barlow Semi Condensed"/>
                <a:cs typeface="Barlow Semi Condensed"/>
                <a:sym typeface="Barlow Semi Condensed"/>
              </a:rPr>
              <a:t>EVENT ANNOUNCEMENTS</a:t>
            </a:r>
            <a:endParaRPr b="1" sz="50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19"/>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07" name="Google Shape;107;p19"/>
          <p:cNvPicPr preferRelativeResize="0"/>
          <p:nvPr/>
        </p:nvPicPr>
        <p:blipFill rotWithShape="1">
          <a:blip r:embed="rId4">
            <a:alphaModFix/>
          </a:blip>
          <a:srcRect b="0" l="109" r="109" t="0"/>
          <a:stretch/>
        </p:blipFill>
        <p:spPr>
          <a:xfrm>
            <a:off x="1657350" y="40825"/>
            <a:ext cx="5829302"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 name="Google Shape;115;p20"/>
          <p:cNvSpPr txBox="1"/>
          <p:nvPr/>
        </p:nvSpPr>
        <p:spPr>
          <a:xfrm>
            <a:off x="1223375" y="246025"/>
            <a:ext cx="466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S</a:t>
            </a:r>
            <a:r>
              <a:rPr b="1" lang="en" sz="2400">
                <a:latin typeface="Barlow Semi Condensed"/>
                <a:ea typeface="Barlow Semi Condensed"/>
                <a:cs typeface="Barlow Semi Condensed"/>
                <a:sym typeface="Barlow Semi Condensed"/>
              </a:rPr>
              <a:t>HPE x ASME: Soldering </a:t>
            </a:r>
            <a:r>
              <a:rPr b="1" lang="en" sz="2400">
                <a:latin typeface="Barlow Semi Condensed"/>
                <a:ea typeface="Barlow Semi Condensed"/>
                <a:cs typeface="Barlow Semi Condensed"/>
                <a:sym typeface="Barlow Semi Condensed"/>
              </a:rPr>
              <a:t>Workshop</a:t>
            </a:r>
            <a:endParaRPr b="1" sz="2400">
              <a:latin typeface="Barlow Semi Condensed"/>
              <a:ea typeface="Barlow Semi Condensed"/>
              <a:cs typeface="Barlow Semi Condensed"/>
              <a:sym typeface="Barlow Semi Condensed"/>
            </a:endParaRPr>
          </a:p>
        </p:txBody>
      </p:sp>
      <p:sp>
        <p:nvSpPr>
          <p:cNvPr id="116" name="Google Shape;116;p20"/>
          <p:cNvSpPr txBox="1"/>
          <p:nvPr/>
        </p:nvSpPr>
        <p:spPr>
          <a:xfrm>
            <a:off x="259100" y="815425"/>
            <a:ext cx="5103900" cy="378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October 2nd, 2024</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6 - 7 pm</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solidFill>
                  <a:schemeClr val="dk1"/>
                </a:solidFill>
                <a:highlight>
                  <a:srgbClr val="FFFFFF"/>
                </a:highlight>
                <a:latin typeface="Barlow Semi Condensed"/>
                <a:ea typeface="Barlow Semi Condensed"/>
                <a:cs typeface="Barlow Semi Condensed"/>
                <a:sym typeface="Barlow Semi Condensed"/>
              </a:rPr>
              <a:t>Engineering East - Fab Lab</a:t>
            </a:r>
            <a:endParaRPr b="1" sz="1800">
              <a:solidFill>
                <a:schemeClr val="dk1"/>
              </a:solidFill>
              <a:highlight>
                <a:srgbClr val="FFFFFF"/>
              </a:highlight>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800">
              <a:solidFill>
                <a:schemeClr val="dk1"/>
              </a:solidFill>
              <a:highlight>
                <a:srgbClr val="FFFFFF"/>
              </a:highlight>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AutoNum type="arabicParenR"/>
            </a:pPr>
            <a:r>
              <a:rPr b="1" lang="en" sz="1800">
                <a:latin typeface="Barlow Semi Condensed"/>
                <a:ea typeface="Barlow Semi Condensed"/>
                <a:cs typeface="Barlow Semi Condensed"/>
                <a:sym typeface="Barlow Semi Condensed"/>
              </a:rPr>
              <a:t> Learn and practice essential soldering techniques used in various engineering and electronics projects. Whether you're new to soldering or looking to improve your skills, this workshop will offer guided instruction and demonstrations</a:t>
            </a:r>
            <a:endParaRPr b="1" sz="1800">
              <a:latin typeface="Barlow Semi Condensed"/>
              <a:ea typeface="Barlow Semi Condensed"/>
              <a:cs typeface="Barlow Semi Condensed"/>
              <a:sym typeface="Barlow Semi Condensed"/>
            </a:endParaRPr>
          </a:p>
          <a:p>
            <a:pPr indent="0" lvl="0" marL="457200" rtl="0" algn="l">
              <a:spcBef>
                <a:spcPts val="0"/>
              </a:spcBef>
              <a:spcAft>
                <a:spcPts val="0"/>
              </a:spcAft>
              <a:buNone/>
            </a:pPr>
            <a:r>
              <a:t/>
            </a:r>
            <a:endParaRPr b="1" sz="1800">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AutoNum type="arabicParenR"/>
            </a:pPr>
            <a:r>
              <a:rPr b="1" lang="en" sz="1800">
                <a:latin typeface="Barlow Semi Condensed"/>
                <a:ea typeface="Barlow Semi Condensed"/>
                <a:cs typeface="Barlow Semi Condensed"/>
                <a:sym typeface="Barlow Semi Condensed"/>
              </a:rPr>
              <a:t>All skill levels are welcome!</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800">
              <a:latin typeface="Barlow Semi Condensed"/>
              <a:ea typeface="Barlow Semi Condensed"/>
              <a:cs typeface="Barlow Semi Condensed"/>
              <a:sym typeface="Barlow Semi Condensed"/>
            </a:endParaRPr>
          </a:p>
        </p:txBody>
      </p:sp>
      <p:pic>
        <p:nvPicPr>
          <p:cNvPr descr="Electronics repair. Tech repairs. vector illustration" id="117" name="Google Shape;117;p20"/>
          <p:cNvPicPr preferRelativeResize="0"/>
          <p:nvPr/>
        </p:nvPicPr>
        <p:blipFill rotWithShape="1">
          <a:blip r:embed="rId4">
            <a:alphaModFix/>
          </a:blip>
          <a:srcRect b="0" l="18390" r="19835" t="35056"/>
          <a:stretch/>
        </p:blipFill>
        <p:spPr>
          <a:xfrm>
            <a:off x="5890475" y="1314325"/>
            <a:ext cx="2941825" cy="309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3" name="Google Shape;12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5" name="Google Shape;125;p21"/>
          <p:cNvSpPr txBox="1"/>
          <p:nvPr/>
        </p:nvSpPr>
        <p:spPr>
          <a:xfrm>
            <a:off x="3189500" y="272750"/>
            <a:ext cx="2471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Barlow Semi Condensed"/>
                <a:ea typeface="Barlow Semi Condensed"/>
                <a:cs typeface="Barlow Semi Condensed"/>
                <a:sym typeface="Barlow Semi Condensed"/>
              </a:rPr>
              <a:t>Top 5 Companies</a:t>
            </a:r>
            <a:endParaRPr b="1" sz="2600">
              <a:latin typeface="Barlow Semi Condensed"/>
              <a:ea typeface="Barlow Semi Condensed"/>
              <a:cs typeface="Barlow Semi Condensed"/>
              <a:sym typeface="Barlow Semi Condensed"/>
            </a:endParaRPr>
          </a:p>
        </p:txBody>
      </p:sp>
      <p:sp>
        <p:nvSpPr>
          <p:cNvPr id="126" name="Google Shape;126;p21"/>
          <p:cNvSpPr txBox="1"/>
          <p:nvPr/>
        </p:nvSpPr>
        <p:spPr>
          <a:xfrm>
            <a:off x="259100" y="815425"/>
            <a:ext cx="540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Barlow Semi Condensed"/>
              <a:ea typeface="Barlow Semi Condensed"/>
              <a:cs typeface="Barlow Semi Condensed"/>
              <a:sym typeface="Barlow Semi Condensed"/>
            </a:endParaRPr>
          </a:p>
        </p:txBody>
      </p:sp>
      <p:sp>
        <p:nvSpPr>
          <p:cNvPr id="127" name="Google Shape;127;p21"/>
          <p:cNvSpPr txBox="1"/>
          <p:nvPr/>
        </p:nvSpPr>
        <p:spPr>
          <a:xfrm>
            <a:off x="311700" y="857750"/>
            <a:ext cx="5158800" cy="378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rlow Semi Condensed"/>
                <a:ea typeface="Barlow Semi Condensed"/>
                <a:cs typeface="Barlow Semi Condensed"/>
                <a:sym typeface="Barlow Semi Condensed"/>
              </a:rPr>
              <a:t>October 4th, 2024</a:t>
            </a:r>
            <a:endParaRPr b="1" sz="18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solidFill>
                  <a:schemeClr val="dk1"/>
                </a:solidFill>
                <a:latin typeface="Barlow Semi Condensed"/>
                <a:ea typeface="Barlow Semi Condensed"/>
                <a:cs typeface="Barlow Semi Condensed"/>
                <a:sym typeface="Barlow Semi Condensed"/>
              </a:rPr>
              <a:t>6 - 7 pm</a:t>
            </a:r>
            <a:endParaRPr b="1" sz="18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solidFill>
                  <a:schemeClr val="dk1"/>
                </a:solidFill>
                <a:highlight>
                  <a:schemeClr val="lt1"/>
                </a:highlight>
                <a:latin typeface="Barlow Semi Condensed"/>
                <a:ea typeface="Barlow Semi Condensed"/>
                <a:cs typeface="Barlow Semi Condensed"/>
                <a:sym typeface="Barlow Semi Condensed"/>
              </a:rPr>
              <a:t>Student Union: Palmetto Palm</a:t>
            </a:r>
            <a:endParaRPr b="1" sz="1800">
              <a:solidFill>
                <a:schemeClr val="dk1"/>
              </a:solidFill>
              <a:highlight>
                <a:schemeClr val="lt1"/>
              </a:highlight>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800">
              <a:solidFill>
                <a:schemeClr val="dk1"/>
              </a:solidFill>
              <a:highlight>
                <a:schemeClr val="lt1"/>
              </a:highlight>
              <a:latin typeface="Barlow Semi Condensed"/>
              <a:ea typeface="Barlow Semi Condensed"/>
              <a:cs typeface="Barlow Semi Condensed"/>
              <a:sym typeface="Barlow Semi Condensed"/>
            </a:endParaRPr>
          </a:p>
          <a:p>
            <a:pPr indent="-342900" lvl="0" marL="457200" rtl="0" algn="l">
              <a:spcBef>
                <a:spcPts val="0"/>
              </a:spcBef>
              <a:spcAft>
                <a:spcPts val="0"/>
              </a:spcAft>
              <a:buClr>
                <a:schemeClr val="dk1"/>
              </a:buClr>
              <a:buSzPts val="1800"/>
              <a:buFont typeface="Barlow Semi Condensed"/>
              <a:buAutoNum type="arabicParenR"/>
            </a:pPr>
            <a:r>
              <a:rPr b="1" lang="en" sz="1800">
                <a:solidFill>
                  <a:schemeClr val="dk1"/>
                </a:solidFill>
                <a:highlight>
                  <a:schemeClr val="lt1"/>
                </a:highlight>
                <a:latin typeface="Barlow Semi Condensed"/>
                <a:ea typeface="Barlow Semi Condensed"/>
                <a:cs typeface="Barlow Semi Condensed"/>
                <a:sym typeface="Barlow Semi Condensed"/>
              </a:rPr>
              <a:t>Designed to help students strategically identify the top 5 companies they should target at the upcoming SHPE National Convention.</a:t>
            </a:r>
            <a:endParaRPr b="1" sz="1800">
              <a:solidFill>
                <a:schemeClr val="dk1"/>
              </a:solidFill>
              <a:highlight>
                <a:schemeClr val="lt1"/>
              </a:highlight>
              <a:latin typeface="Barlow Semi Condensed"/>
              <a:ea typeface="Barlow Semi Condensed"/>
              <a:cs typeface="Barlow Semi Condensed"/>
              <a:sym typeface="Barlow Semi Condensed"/>
            </a:endParaRPr>
          </a:p>
          <a:p>
            <a:pPr indent="0" lvl="0" marL="457200" rtl="0" algn="l">
              <a:spcBef>
                <a:spcPts val="0"/>
              </a:spcBef>
              <a:spcAft>
                <a:spcPts val="0"/>
              </a:spcAft>
              <a:buNone/>
            </a:pPr>
            <a:r>
              <a:t/>
            </a:r>
            <a:endParaRPr b="1" sz="1800">
              <a:solidFill>
                <a:schemeClr val="dk1"/>
              </a:solidFill>
              <a:highlight>
                <a:schemeClr val="lt1"/>
              </a:highlight>
              <a:latin typeface="Barlow Semi Condensed"/>
              <a:ea typeface="Barlow Semi Condensed"/>
              <a:cs typeface="Barlow Semi Condensed"/>
              <a:sym typeface="Barlow Semi Condensed"/>
            </a:endParaRPr>
          </a:p>
          <a:p>
            <a:pPr indent="-342900" lvl="0" marL="457200" rtl="0" algn="l">
              <a:spcBef>
                <a:spcPts val="0"/>
              </a:spcBef>
              <a:spcAft>
                <a:spcPts val="0"/>
              </a:spcAft>
              <a:buClr>
                <a:schemeClr val="dk1"/>
              </a:buClr>
              <a:buSzPts val="1800"/>
              <a:buFont typeface="Barlow Semi Condensed"/>
              <a:buAutoNum type="arabicParenR"/>
            </a:pPr>
            <a:r>
              <a:rPr b="1" lang="en" sz="1800">
                <a:solidFill>
                  <a:schemeClr val="dk1"/>
                </a:solidFill>
                <a:highlight>
                  <a:schemeClr val="lt1"/>
                </a:highlight>
                <a:latin typeface="Barlow Semi Condensed"/>
                <a:ea typeface="Barlow Semi Condensed"/>
                <a:cs typeface="Barlow Semi Condensed"/>
                <a:sym typeface="Barlow Semi Condensed"/>
              </a:rPr>
              <a:t>Receive tips on researching companies, refining their job search, and preparing for networking opportunities at the convention!</a:t>
            </a:r>
            <a:endParaRPr b="1" sz="1800">
              <a:solidFill>
                <a:schemeClr val="dk1"/>
              </a:solidFill>
              <a:highlight>
                <a:schemeClr val="lt1"/>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800">
              <a:solidFill>
                <a:schemeClr val="dk1"/>
              </a:solidFill>
              <a:highlight>
                <a:schemeClr val="lt1"/>
              </a:highlight>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800">
              <a:solidFill>
                <a:schemeClr val="dk1"/>
              </a:solidFill>
              <a:highlight>
                <a:schemeClr val="lt1"/>
              </a:highlight>
              <a:latin typeface="Barlow Semi Condensed"/>
              <a:ea typeface="Barlow Semi Condensed"/>
              <a:cs typeface="Barlow Semi Condensed"/>
              <a:sym typeface="Barlow Semi Condensed"/>
            </a:endParaRPr>
          </a:p>
        </p:txBody>
      </p:sp>
      <p:pic>
        <p:nvPicPr>
          <p:cNvPr descr="teamwork meeting cartoon vector illustration" id="128" name="Google Shape;128;p21"/>
          <p:cNvPicPr preferRelativeResize="0"/>
          <p:nvPr/>
        </p:nvPicPr>
        <p:blipFill rotWithShape="1">
          <a:blip r:embed="rId4">
            <a:alphaModFix/>
          </a:blip>
          <a:srcRect b="0" l="37344" r="7987" t="0"/>
          <a:stretch/>
        </p:blipFill>
        <p:spPr>
          <a:xfrm>
            <a:off x="5896725" y="1277125"/>
            <a:ext cx="2975275" cy="2926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